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removePersonalInfoOnSave="1" saveSubsetFonts="1">
  <p:sldMasterIdLst>
    <p:sldMasterId id="2147483648" r:id="rId1"/>
  </p:sldMasterIdLst>
  <p:notesMasterIdLst>
    <p:notesMasterId r:id="rId50"/>
  </p:notesMasterIdLst>
  <p:handoutMasterIdLst>
    <p:handoutMasterId r:id="rId51"/>
  </p:handoutMasterIdLst>
  <p:sldIdLst>
    <p:sldId id="257" r:id="rId2"/>
    <p:sldId id="259" r:id="rId3"/>
    <p:sldId id="260" r:id="rId4"/>
    <p:sldId id="261" r:id="rId5"/>
    <p:sldId id="262" r:id="rId6"/>
    <p:sldId id="263" r:id="rId7"/>
    <p:sldId id="303" r:id="rId8"/>
    <p:sldId id="304" r:id="rId9"/>
    <p:sldId id="305" r:id="rId10"/>
    <p:sldId id="306" r:id="rId11"/>
    <p:sldId id="307" r:id="rId12"/>
    <p:sldId id="265" r:id="rId13"/>
    <p:sldId id="266" r:id="rId14"/>
    <p:sldId id="308"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309" r:id="rId30"/>
    <p:sldId id="281" r:id="rId31"/>
    <p:sldId id="282" r:id="rId32"/>
    <p:sldId id="310" r:id="rId33"/>
    <p:sldId id="312" r:id="rId34"/>
    <p:sldId id="313" r:id="rId35"/>
    <p:sldId id="314" r:id="rId36"/>
    <p:sldId id="315" r:id="rId37"/>
    <p:sldId id="316" r:id="rId38"/>
    <p:sldId id="317" r:id="rId39"/>
    <p:sldId id="318" r:id="rId40"/>
    <p:sldId id="319" r:id="rId41"/>
    <p:sldId id="320" r:id="rId42"/>
    <p:sldId id="321" r:id="rId43"/>
    <p:sldId id="322" r:id="rId44"/>
    <p:sldId id="323" r:id="rId45"/>
    <p:sldId id="299" r:id="rId46"/>
    <p:sldId id="300" r:id="rId47"/>
    <p:sldId id="301" r:id="rId48"/>
    <p:sldId id="302" r:id="rId49"/>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912">
          <p15:clr>
            <a:srgbClr val="A4A3A4"/>
          </p15:clr>
        </p15:guide>
        <p15:guide id="2" pos="3696">
          <p15:clr>
            <a:srgbClr val="A4A3A4"/>
          </p15:clr>
        </p15:guide>
      </p15:sldGuideLst>
    </p:ext>
    <p:ext uri="{2D200454-40CA-4A62-9FC3-DE9A4176ACB9}">
      <p15:notesGuideLst xmlns:p15="http://schemas.microsoft.com/office/powerpoint/2012/main">
        <p15:guide id="1" orient="horz" pos="1787">
          <p15:clr>
            <a:srgbClr val="A4A3A4"/>
          </p15:clr>
        </p15:guide>
        <p15:guide id="2" pos="24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48" autoAdjust="0"/>
    <p:restoredTop sz="62155" autoAdjust="0"/>
  </p:normalViewPr>
  <p:slideViewPr>
    <p:cSldViewPr>
      <p:cViewPr varScale="1">
        <p:scale>
          <a:sx n="71" d="100"/>
          <a:sy n="71" d="100"/>
        </p:scale>
        <p:origin x="2556" y="66"/>
      </p:cViewPr>
      <p:guideLst>
        <p:guide orient="horz" pos="912"/>
        <p:guide pos="369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3954"/>
    </p:cViewPr>
  </p:sorterViewPr>
  <p:notesViewPr>
    <p:cSldViewPr>
      <p:cViewPr varScale="1">
        <p:scale>
          <a:sx n="83" d="100"/>
          <a:sy n="83" d="100"/>
        </p:scale>
        <p:origin x="-3792" y="-78"/>
      </p:cViewPr>
      <p:guideLst>
        <p:guide orient="horz" pos="1787"/>
        <p:guide pos="245"/>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034"/>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sz="quarter" idx="1"/>
          </p:nvPr>
        </p:nvSpPr>
        <p:spPr>
          <a:xfrm>
            <a:off x="3970938" y="0"/>
            <a:ext cx="3037840" cy="464034"/>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D833F283-0007-423C-AEEA-C445A829A1A9}" type="datetimeFigureOut">
              <a:rPr lang="en-US"/>
              <a:pPr>
                <a:defRPr/>
              </a:pPr>
              <a:t>2/24/2017</a:t>
            </a:fld>
            <a:endParaRPr lang="en-US"/>
          </a:p>
        </p:txBody>
      </p:sp>
      <p:sp>
        <p:nvSpPr>
          <p:cNvPr id="4" name="Footer Placeholder 3"/>
          <p:cNvSpPr>
            <a:spLocks noGrp="1"/>
          </p:cNvSpPr>
          <p:nvPr>
            <p:ph type="ftr" sz="quarter" idx="2"/>
          </p:nvPr>
        </p:nvSpPr>
        <p:spPr>
          <a:xfrm>
            <a:off x="0" y="8829221"/>
            <a:ext cx="3037840" cy="465606"/>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5" name="Slide Number Placeholder 4"/>
          <p:cNvSpPr>
            <a:spLocks noGrp="1"/>
          </p:cNvSpPr>
          <p:nvPr>
            <p:ph type="sldNum" sz="quarter" idx="3"/>
          </p:nvPr>
        </p:nvSpPr>
        <p:spPr>
          <a:xfrm>
            <a:off x="3970938" y="8829221"/>
            <a:ext cx="3037840" cy="465606"/>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253D81A6-2704-4D80-9DF4-D84E883CFF8B}" type="slidenum">
              <a:rPr lang="en-US"/>
              <a:pPr>
                <a:defRPr/>
              </a:pPr>
              <a:t>‹#›</a:t>
            </a:fld>
            <a:endParaRPr lang="en-US"/>
          </a:p>
        </p:txBody>
      </p:sp>
    </p:spTree>
    <p:extLst>
      <p:ext uri="{BB962C8B-B14F-4D97-AF65-F5344CB8AC3E}">
        <p14:creationId xmlns:p14="http://schemas.microsoft.com/office/powerpoint/2010/main" val="139940732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jpe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674813" y="42863"/>
            <a:ext cx="3565525" cy="2674937"/>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269381" y="2749596"/>
            <a:ext cx="6698827" cy="6535794"/>
          </a:xfrm>
          <a:prstGeom prst="rect">
            <a:avLst/>
          </a:prstGeom>
        </p:spPr>
        <p:txBody>
          <a:bodyPr vert="horz" lIns="91440" tIns="45720" rIns="91440" bIns="45720" rtlCol="0">
            <a:normAutofit/>
          </a:bodyPr>
          <a:lstStyle/>
          <a:p>
            <a:pPr lvl="0"/>
            <a:r>
              <a:rPr lang="en-US" noProof="0" dirty="0" smtClean="0"/>
              <a:t>  Click to edit Master text styles</a:t>
            </a:r>
          </a:p>
          <a:p>
            <a:pPr lvl="1"/>
            <a:r>
              <a:rPr lang="en-US" noProof="0" dirty="0" smtClean="0"/>
              <a:t>  Second level</a:t>
            </a:r>
          </a:p>
          <a:p>
            <a:pPr lvl="2"/>
            <a:r>
              <a:rPr lang="en-US" noProof="0" dirty="0" smtClean="0"/>
              <a:t>  Third level</a:t>
            </a:r>
          </a:p>
          <a:p>
            <a:pPr lvl="3"/>
            <a:r>
              <a:rPr lang="en-US" noProof="0" dirty="0" smtClean="0"/>
              <a:t>  Fourth level</a:t>
            </a:r>
          </a:p>
          <a:p>
            <a:pPr lvl="4"/>
            <a:r>
              <a:rPr lang="en-US" noProof="0" dirty="0" smtClean="0"/>
              <a:t>  Fifth level</a:t>
            </a:r>
            <a:endParaRPr lang="en-US" noProof="0" dirty="0"/>
          </a:p>
        </p:txBody>
      </p:sp>
      <p:sp>
        <p:nvSpPr>
          <p:cNvPr id="7" name="Slide Number Placeholder 6"/>
          <p:cNvSpPr>
            <a:spLocks noGrp="1"/>
          </p:cNvSpPr>
          <p:nvPr>
            <p:ph type="sldNum" sz="quarter" idx="5"/>
          </p:nvPr>
        </p:nvSpPr>
        <p:spPr>
          <a:xfrm>
            <a:off x="6369403" y="103818"/>
            <a:ext cx="465737" cy="306735"/>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9551E479-A147-49EA-9ABC-016169D4E660}" type="slidenum">
              <a:rPr lang="en-US"/>
              <a:pPr>
                <a:defRPr/>
              </a:pPr>
              <a:t>‹#›</a:t>
            </a:fld>
            <a:endParaRPr lang="en-US" dirty="0"/>
          </a:p>
        </p:txBody>
      </p:sp>
    </p:spTree>
    <p:extLst>
      <p:ext uri="{BB962C8B-B14F-4D97-AF65-F5344CB8AC3E}">
        <p14:creationId xmlns:p14="http://schemas.microsoft.com/office/powerpoint/2010/main" val="2077293368"/>
      </p:ext>
    </p:extLst>
  </p:cSld>
  <p:clrMap bg1="lt1" tx1="dk1" bg2="lt2" tx2="dk2" accent1="accent1" accent2="accent2" accent3="accent3" accent4="accent4" accent5="accent5" accent6="accent6" hlink="hlink" folHlink="folHlink"/>
  <p:notesStyle>
    <a:lvl1pPr algn="l" rtl="0" eaLnBrk="0" fontAlgn="base" hangingPunct="0">
      <a:spcBef>
        <a:spcPts val="0"/>
      </a:spcBef>
      <a:spcAft>
        <a:spcPts val="0"/>
      </a:spcAft>
      <a:buSzPct val="90000"/>
      <a:buFont typeface="Courier New" pitchFamily="49" charset="0"/>
      <a:buChar char="o"/>
      <a:defRPr sz="1800" kern="1200">
        <a:solidFill>
          <a:schemeClr val="tx1"/>
        </a:solidFill>
        <a:latin typeface="+mn-lt"/>
        <a:ea typeface="+mn-ea"/>
        <a:cs typeface="+mn-cs"/>
      </a:defRPr>
    </a:lvl1pPr>
    <a:lvl2pPr marL="285750" algn="l" rtl="0" eaLnBrk="0" fontAlgn="base" hangingPunct="0">
      <a:spcBef>
        <a:spcPts val="0"/>
      </a:spcBef>
      <a:spcAft>
        <a:spcPts val="0"/>
      </a:spcAft>
      <a:buSzPct val="90000"/>
      <a:buFont typeface="Courier New" pitchFamily="49" charset="0"/>
      <a:buChar char="o"/>
      <a:defRPr sz="1800" kern="1200">
        <a:solidFill>
          <a:schemeClr val="tx1"/>
        </a:solidFill>
        <a:latin typeface="+mn-lt"/>
        <a:ea typeface="+mn-ea"/>
        <a:cs typeface="+mn-cs"/>
      </a:defRPr>
    </a:lvl2pPr>
    <a:lvl3pPr marL="461963" algn="l" rtl="0" eaLnBrk="0" fontAlgn="base" hangingPunct="0">
      <a:spcBef>
        <a:spcPts val="0"/>
      </a:spcBef>
      <a:spcAft>
        <a:spcPts val="0"/>
      </a:spcAft>
      <a:buSzPct val="90000"/>
      <a:buFont typeface="Courier New" pitchFamily="49" charset="0"/>
      <a:buChar char="o"/>
      <a:defRPr sz="1800" kern="1200">
        <a:solidFill>
          <a:schemeClr val="tx1"/>
        </a:solidFill>
        <a:latin typeface="+mn-lt"/>
        <a:ea typeface="+mn-ea"/>
        <a:cs typeface="+mn-cs"/>
      </a:defRPr>
    </a:lvl3pPr>
    <a:lvl4pPr marL="687388" algn="l" rtl="0" eaLnBrk="0" fontAlgn="base" hangingPunct="0">
      <a:spcBef>
        <a:spcPts val="0"/>
      </a:spcBef>
      <a:spcAft>
        <a:spcPts val="0"/>
      </a:spcAft>
      <a:buSzPct val="90000"/>
      <a:buFont typeface="Courier New" pitchFamily="49" charset="0"/>
      <a:buChar char="o"/>
      <a:defRPr sz="1800" kern="1200">
        <a:solidFill>
          <a:schemeClr val="tx1"/>
        </a:solidFill>
        <a:latin typeface="+mn-lt"/>
        <a:ea typeface="+mn-ea"/>
        <a:cs typeface="+mn-cs"/>
      </a:defRPr>
    </a:lvl4pPr>
    <a:lvl5pPr marL="914400" algn="l" rtl="0" eaLnBrk="0" fontAlgn="base" hangingPunct="0">
      <a:spcBef>
        <a:spcPts val="0"/>
      </a:spcBef>
      <a:spcAft>
        <a:spcPts val="0"/>
      </a:spcAft>
      <a:buSzPct val="90000"/>
      <a:buFont typeface="Courier New" pitchFamily="49" charset="0"/>
      <a:buChar char="o"/>
      <a:defRPr sz="18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p:nvPr>
        </p:nvSpPr>
        <p:spPr bwMode="auto">
          <a:xfrm>
            <a:off x="1719263" y="42863"/>
            <a:ext cx="3549650" cy="2662237"/>
          </a:xfrm>
          <a:noFill/>
          <a:ln>
            <a:solidFill>
              <a:srgbClr val="000000"/>
            </a:solidFill>
            <a:miter lim="800000"/>
            <a:headEnd/>
            <a:tailEnd/>
          </a:ln>
        </p:spPr>
      </p:sp>
      <p:sp>
        <p:nvSpPr>
          <p:cNvPr id="6147" name="Notes Placeholder 2"/>
          <p:cNvSpPr>
            <a:spLocks noGrp="1"/>
          </p:cNvSpPr>
          <p:nvPr>
            <p:ph type="body" idx="1"/>
          </p:nvPr>
        </p:nvSpPr>
        <p:spPr bwMode="auto">
          <a:xfrm>
            <a:off x="301837" y="2760607"/>
            <a:ext cx="6708563" cy="5991537"/>
          </a:xfrm>
          <a:noFill/>
        </p:spPr>
        <p:txBody>
          <a:bodyPr wrap="square" numCol="1" anchor="t" anchorCtr="0" compatLnSpc="1">
            <a:prstTxWarp prst="textNoShape">
              <a:avLst/>
            </a:prstTxWarp>
          </a:bodyPr>
          <a:lstStyle/>
          <a:p>
            <a:pPr marL="0" marR="0" indent="0" algn="l" defTabSz="914400" rtl="0" eaLnBrk="1" fontAlgn="base" latinLnBrk="0" hangingPunct="1">
              <a:lnSpc>
                <a:spcPct val="100000"/>
              </a:lnSpc>
              <a:spcBef>
                <a:spcPct val="0"/>
              </a:spcBef>
              <a:spcAft>
                <a:spcPts val="400"/>
              </a:spcAft>
              <a:buClrTx/>
              <a:buSzPct val="90000"/>
              <a:buFont typeface="Courier New" pitchFamily="49" charset="0"/>
              <a:buChar char="o"/>
              <a:tabLst/>
              <a:defRPr/>
            </a:pPr>
            <a:r>
              <a:rPr lang="en-US" i="1" dirty="0" smtClean="0"/>
              <a:t>These slides were taken from a presentation developed primarily by Dr. David </a:t>
            </a:r>
            <a:r>
              <a:rPr lang="en-US" i="1" dirty="0" err="1" smtClean="0"/>
              <a:t>Chichester</a:t>
            </a:r>
            <a:r>
              <a:rPr lang="en-US" i="1" dirty="0" smtClean="0"/>
              <a:t>.  They were developed through a multi-institution collaboration with funding provided by the Global Threat Reduction Initiative specifically for export to other academic institutions to improve the nuclear security instruction provided as part of their undergraduate and graduate nuclear education programs. </a:t>
            </a:r>
          </a:p>
        </p:txBody>
      </p:sp>
      <p:sp>
        <p:nvSpPr>
          <p:cNvPr id="6148" name="Slide Number Placeholder 3"/>
          <p:cNvSpPr>
            <a:spLocks noGrp="1"/>
          </p:cNvSpPr>
          <p:nvPr>
            <p:ph type="sldNum" sz="quarter" idx="5"/>
          </p:nvPr>
        </p:nvSpPr>
        <p:spPr bwMode="auto">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defRPr/>
            </a:pPr>
            <a:fld id="{5C6893F8-63C6-4D02-8CAF-101D7A56B7CA}" type="slidenum">
              <a:rPr lang="en-US" smtClean="0"/>
              <a:pPr fontAlgn="base">
                <a:spcBef>
                  <a:spcPct val="0"/>
                </a:spcBef>
                <a:spcAft>
                  <a:spcPct val="0"/>
                </a:spcAft>
                <a:defRPr/>
              </a:pPr>
              <a:t>0</a:t>
            </a:fld>
            <a:endParaRPr lang="en-US" smtClean="0"/>
          </a:p>
        </p:txBody>
      </p:sp>
    </p:spTree>
    <p:extLst>
      <p:ext uri="{BB962C8B-B14F-4D97-AF65-F5344CB8AC3E}">
        <p14:creationId xmlns:p14="http://schemas.microsoft.com/office/powerpoint/2010/main" val="467279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The Physical Protection of Nuclear Material</a:t>
            </a:r>
            <a:r>
              <a:rPr lang="en-US" baseline="0" dirty="0" smtClean="0"/>
              <a:t> and Nuclear Facilities (IAEA </a:t>
            </a:r>
            <a:r>
              <a:rPr lang="en-US" baseline="0" dirty="0" err="1" smtClean="0"/>
              <a:t>INFCIRC</a:t>
            </a:r>
            <a:r>
              <a:rPr lang="en-US" baseline="0" dirty="0" smtClean="0"/>
              <a:t>/225/Rev.4) https://www.iaea.org/sites/default/files/infcirc225r4c.pdf</a:t>
            </a:r>
          </a:p>
          <a:p>
            <a:r>
              <a:rPr lang="en-US" baseline="0" dirty="0" smtClean="0"/>
              <a:t> </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9</a:t>
            </a:fld>
            <a:endParaRPr lang="en-US" dirty="0"/>
          </a:p>
        </p:txBody>
      </p:sp>
    </p:spTree>
    <p:extLst>
      <p:ext uri="{BB962C8B-B14F-4D97-AF65-F5344CB8AC3E}">
        <p14:creationId xmlns:p14="http://schemas.microsoft.com/office/powerpoint/2010/main" val="5672881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The Physical Protection of Nuclear Material</a:t>
            </a:r>
            <a:r>
              <a:rPr lang="en-US" baseline="0" dirty="0" smtClean="0"/>
              <a:t> and Nuclear Facilities (IAEA </a:t>
            </a:r>
            <a:r>
              <a:rPr lang="en-US" baseline="0" dirty="0" err="1" smtClean="0"/>
              <a:t>INFCIRC</a:t>
            </a:r>
            <a:r>
              <a:rPr lang="en-US" baseline="0" dirty="0" smtClean="0"/>
              <a:t>/225/Rev.4) https://www.iaea.org/sites/default/files/infcirc225r4c.pdf</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10</a:t>
            </a:fld>
            <a:endParaRPr lang="en-US" dirty="0"/>
          </a:p>
        </p:txBody>
      </p:sp>
    </p:spTree>
    <p:extLst>
      <p:ext uri="{BB962C8B-B14F-4D97-AF65-F5344CB8AC3E}">
        <p14:creationId xmlns:p14="http://schemas.microsoft.com/office/powerpoint/2010/main" val="5672881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Taken from the NRC website: http://www.nrc.gov/security/domestic.html </a:t>
            </a:r>
          </a:p>
          <a:p>
            <a:r>
              <a:rPr lang="en-US" dirty="0" smtClean="0"/>
              <a:t> Domestic safeguards are a part of the nation’s internal security activities</a:t>
            </a:r>
          </a:p>
          <a:p>
            <a:r>
              <a:rPr lang="en-US" dirty="0" smtClean="0"/>
              <a:t> The key parts of domestic safeguards</a:t>
            </a:r>
            <a:r>
              <a:rPr lang="en-US" baseline="0" dirty="0" smtClean="0"/>
              <a:t> activities are: Physical Protection and Material Control and Accounting</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11</a:t>
            </a:fld>
            <a:endParaRPr lang="en-US" dirty="0"/>
          </a:p>
        </p:txBody>
      </p:sp>
    </p:spTree>
    <p:extLst>
      <p:ext uri="{BB962C8B-B14F-4D97-AF65-F5344CB8AC3E}">
        <p14:creationId xmlns:p14="http://schemas.microsoft.com/office/powerpoint/2010/main" val="567288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12</a:t>
            </a:fld>
            <a:endParaRPr lang="en-US" dirty="0"/>
          </a:p>
        </p:txBody>
      </p:sp>
    </p:spTree>
    <p:extLst>
      <p:ext uri="{BB962C8B-B14F-4D97-AF65-F5344CB8AC3E}">
        <p14:creationId xmlns:p14="http://schemas.microsoft.com/office/powerpoint/2010/main" val="13384996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13</a:t>
            </a:fld>
            <a:endParaRPr lang="en-US" dirty="0"/>
          </a:p>
        </p:txBody>
      </p:sp>
    </p:spTree>
    <p:extLst>
      <p:ext uri="{BB962C8B-B14F-4D97-AF65-F5344CB8AC3E}">
        <p14:creationId xmlns:p14="http://schemas.microsoft.com/office/powerpoint/2010/main" val="1749914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 Detecting and Identifying the Threat.  Who are they?</a:t>
            </a:r>
          </a:p>
          <a:p>
            <a:pPr lvl="1"/>
            <a:r>
              <a:rPr lang="en-US" dirty="0" smtClean="0"/>
              <a:t>Outsiders: thieves, terrorists, hackers…</a:t>
            </a:r>
          </a:p>
          <a:p>
            <a:pPr lvl="1"/>
            <a:r>
              <a:rPr lang="en-US" dirty="0" smtClean="0"/>
              <a:t>Insiders: employees, contractors, …</a:t>
            </a:r>
          </a:p>
          <a:p>
            <a:pPr marL="0" marR="0" lvl="0" indent="0" algn="l" defTabSz="914400" rtl="0" eaLnBrk="0" fontAlgn="base" latinLnBrk="0" hangingPunct="0">
              <a:lnSpc>
                <a:spcPct val="100000"/>
              </a:lnSpc>
              <a:spcBef>
                <a:spcPts val="0"/>
              </a:spcBef>
              <a:spcAft>
                <a:spcPts val="0"/>
              </a:spcAft>
              <a:buClrTx/>
              <a:buSzPct val="90000"/>
              <a:buFont typeface="Courier New" pitchFamily="49" charset="0"/>
              <a:buChar char="o"/>
              <a:tabLst/>
              <a:defRPr/>
            </a:pPr>
            <a:r>
              <a:rPr lang="en-US" b="1" dirty="0" smtClean="0"/>
              <a:t> Why are insiders the most commonly encountered threat?</a:t>
            </a:r>
            <a:endParaRPr lang="en-US" dirty="0" smtClean="0"/>
          </a:p>
          <a:p>
            <a:r>
              <a:rPr lang="en-US" dirty="0" smtClean="0"/>
              <a:t> Insiders present the most commonly encountered threat</a:t>
            </a:r>
          </a:p>
          <a:p>
            <a:pPr lvl="1"/>
            <a:r>
              <a:rPr lang="en-US" dirty="0" smtClean="0"/>
              <a:t> Knowledge of operations and security plans</a:t>
            </a:r>
          </a:p>
          <a:p>
            <a:pPr lvl="1"/>
            <a:r>
              <a:rPr lang="en-US" dirty="0" smtClean="0"/>
              <a:t> Unescorted access</a:t>
            </a:r>
          </a:p>
          <a:p>
            <a:pPr lvl="1"/>
            <a:r>
              <a:rPr lang="en-US" dirty="0" smtClean="0"/>
              <a:t> In broad terms, 41% of crimes committed against assets are committed by guards!</a:t>
            </a:r>
          </a:p>
          <a:p>
            <a:pPr marL="0" marR="0" lvl="0" indent="0" algn="l" defTabSz="914400" rtl="0" eaLnBrk="0" fontAlgn="base" latinLnBrk="0" hangingPunct="0">
              <a:lnSpc>
                <a:spcPct val="100000"/>
              </a:lnSpc>
              <a:spcBef>
                <a:spcPts val="0"/>
              </a:spcBef>
              <a:spcAft>
                <a:spcPts val="0"/>
              </a:spcAft>
              <a:buClrTx/>
              <a:buSzPct val="90000"/>
              <a:buFont typeface="Courier New" pitchFamily="49" charset="0"/>
              <a:buChar char="o"/>
              <a:tabLst/>
              <a:defRPr/>
            </a:pPr>
            <a:r>
              <a:rPr lang="en-US" b="1" dirty="0" smtClean="0"/>
              <a:t> Which protection systems are more or less important?</a:t>
            </a:r>
            <a:endParaRPr lang="en-US" dirty="0" smtClean="0"/>
          </a:p>
          <a:p>
            <a:pPr lvl="1"/>
            <a:r>
              <a:rPr lang="en-US" dirty="0" smtClean="0"/>
              <a:t> Depending upon the situation different protection systems are more or less important</a:t>
            </a:r>
          </a:p>
          <a:p>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14</a:t>
            </a:fld>
            <a:endParaRPr lang="en-US" dirty="0"/>
          </a:p>
        </p:txBody>
      </p:sp>
    </p:spTree>
    <p:extLst>
      <p:ext uri="{BB962C8B-B14F-4D97-AF65-F5344CB8AC3E}">
        <p14:creationId xmlns:p14="http://schemas.microsoft.com/office/powerpoint/2010/main" val="2473506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 What is a PPS?</a:t>
            </a:r>
          </a:p>
          <a:p>
            <a:pPr lvl="1"/>
            <a:r>
              <a:rPr lang="en-US" baseline="0" dirty="0" smtClean="0"/>
              <a:t> A PPS is an integrated system of people, procedures, and equipment used to protect items or facilities from theft, sabotage, or other unsanctioned activities.</a:t>
            </a:r>
          </a:p>
          <a:p>
            <a:r>
              <a:rPr lang="en-US" dirty="0" smtClean="0"/>
              <a:t> </a:t>
            </a:r>
            <a:r>
              <a:rPr lang="en-US" b="1" dirty="0" smtClean="0"/>
              <a:t>What are the three parts of any PPS?</a:t>
            </a:r>
          </a:p>
          <a:p>
            <a:pPr marL="0" marR="0" indent="0" algn="l" defTabSz="914400" rtl="0" eaLnBrk="0" fontAlgn="base" latinLnBrk="0" hangingPunct="0">
              <a:lnSpc>
                <a:spcPct val="100000"/>
              </a:lnSpc>
              <a:spcBef>
                <a:spcPts val="0"/>
              </a:spcBef>
              <a:spcAft>
                <a:spcPts val="0"/>
              </a:spcAft>
              <a:buClrTx/>
              <a:buSzPct val="90000"/>
              <a:buFont typeface="Courier New" pitchFamily="49" charset="0"/>
              <a:buChar char="o"/>
              <a:tabLst/>
              <a:defRPr/>
            </a:pPr>
            <a:r>
              <a:rPr lang="en-US" b="1" dirty="0" smtClean="0"/>
              <a:t> What are some of the components / descriptors of each of the three parts of the PPS?</a:t>
            </a:r>
          </a:p>
          <a:p>
            <a:pPr lvl="1"/>
            <a:r>
              <a:rPr lang="en-US" dirty="0" smtClean="0"/>
              <a:t> Detection—sensors, communications, assessment</a:t>
            </a:r>
          </a:p>
          <a:p>
            <a:pPr lvl="1"/>
            <a:r>
              <a:rPr lang="en-US" dirty="0" smtClean="0"/>
              <a:t> Delay—passive</a:t>
            </a:r>
            <a:r>
              <a:rPr lang="en-US" baseline="0" dirty="0" smtClean="0"/>
              <a:t> and active barriers</a:t>
            </a:r>
          </a:p>
          <a:p>
            <a:pPr lvl="1"/>
            <a:r>
              <a:rPr lang="en-US" baseline="0" dirty="0" smtClean="0"/>
              <a:t> Response—deploy forces, interrupt activities, neutralize the threat</a:t>
            </a:r>
            <a:endParaRPr lang="en-US" dirty="0" smtClean="0"/>
          </a:p>
          <a:p>
            <a:pPr lvl="1"/>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15</a:t>
            </a:fld>
            <a:endParaRPr lang="en-US" dirty="0"/>
          </a:p>
        </p:txBody>
      </p:sp>
    </p:spTree>
    <p:extLst>
      <p:ext uri="{BB962C8B-B14F-4D97-AF65-F5344CB8AC3E}">
        <p14:creationId xmlns:p14="http://schemas.microsoft.com/office/powerpoint/2010/main" val="1299667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16</a:t>
            </a:fld>
            <a:endParaRPr lang="en-US" dirty="0"/>
          </a:p>
        </p:txBody>
      </p:sp>
    </p:spTree>
    <p:extLst>
      <p:ext uri="{BB962C8B-B14F-4D97-AF65-F5344CB8AC3E}">
        <p14:creationId xmlns:p14="http://schemas.microsoft.com/office/powerpoint/2010/main" val="4314197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 Under what conditions is</a:t>
            </a:r>
            <a:r>
              <a:rPr lang="en-US" b="1" baseline="0" dirty="0" smtClean="0"/>
              <a:t> delay an effective tactic?</a:t>
            </a:r>
          </a:p>
          <a:p>
            <a:pPr lvl="1"/>
            <a:r>
              <a:rPr lang="en-US" baseline="0" dirty="0" smtClean="0"/>
              <a:t> Only if detection works!</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17</a:t>
            </a:fld>
            <a:endParaRPr lang="en-US" dirty="0"/>
          </a:p>
        </p:txBody>
      </p:sp>
    </p:spTree>
    <p:extLst>
      <p:ext uri="{BB962C8B-B14F-4D97-AF65-F5344CB8AC3E}">
        <p14:creationId xmlns:p14="http://schemas.microsoft.com/office/powerpoint/2010/main" val="36971225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 What is material control?</a:t>
            </a:r>
          </a:p>
          <a:p>
            <a:pPr lvl="1"/>
            <a:r>
              <a:rPr lang="en-US" dirty="0" smtClean="0"/>
              <a:t> Material control is the</a:t>
            </a:r>
            <a:r>
              <a:rPr lang="en-US" baseline="0" dirty="0" smtClean="0"/>
              <a:t> use of control and monitoring measures to prevent or detect loss when it occurs or soon thereafter.</a:t>
            </a:r>
          </a:p>
          <a:p>
            <a:r>
              <a:rPr lang="en-US" dirty="0" smtClean="0"/>
              <a:t> </a:t>
            </a:r>
            <a:r>
              <a:rPr lang="en-US" b="1" dirty="0" smtClean="0"/>
              <a:t>Can you name some types of (physical) controls?</a:t>
            </a:r>
          </a:p>
          <a:p>
            <a:pPr lvl="1"/>
            <a:r>
              <a:rPr lang="en-US" dirty="0" smtClean="0"/>
              <a:t> Storage containers, vaults, access gates, key cards, biometrics, guards</a:t>
            </a:r>
          </a:p>
          <a:p>
            <a:r>
              <a:rPr lang="en-US" dirty="0" smtClean="0"/>
              <a:t> </a:t>
            </a:r>
            <a:r>
              <a:rPr lang="en-US" b="1" dirty="0" smtClean="0"/>
              <a:t>Can you name some different monitoring systems?</a:t>
            </a:r>
          </a:p>
          <a:p>
            <a:pPr lvl="1"/>
            <a:r>
              <a:rPr lang="en-US" b="0" dirty="0" smtClean="0"/>
              <a:t> radiation area monitors,</a:t>
            </a:r>
            <a:r>
              <a:rPr lang="en-US" b="0" baseline="0" dirty="0" smtClean="0"/>
              <a:t> radiation portal monitors, bar code readers, surveillance cameras, physical inspection and inventories, guards</a:t>
            </a:r>
            <a:endParaRPr lang="en-US" b="0" dirty="0" smtClean="0"/>
          </a:p>
          <a:p>
            <a:pPr lvl="1"/>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18</a:t>
            </a:fld>
            <a:endParaRPr lang="en-US" dirty="0"/>
          </a:p>
        </p:txBody>
      </p:sp>
    </p:spTree>
    <p:extLst>
      <p:ext uri="{BB962C8B-B14F-4D97-AF65-F5344CB8AC3E}">
        <p14:creationId xmlns:p14="http://schemas.microsoft.com/office/powerpoint/2010/main" val="3139310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(1) Nuclear safeguards is an elaborate</a:t>
            </a:r>
            <a:r>
              <a:rPr lang="en-US" baseline="0" dirty="0" smtClean="0"/>
              <a:t> arrangement of formal and informal systems, both political and technical in nature, that has evolved over the last 65 years to address the need to secure, track, and inventory fissionable material and other radioactive material.</a:t>
            </a:r>
          </a:p>
          <a:p>
            <a:r>
              <a:rPr lang="en-US" baseline="0" dirty="0" smtClean="0"/>
              <a:t> (2) Individual countries develop and employ domestic safeguards programs to protect their own interests, guarding fissionable material from theft or sabotage.</a:t>
            </a:r>
          </a:p>
          <a:p>
            <a:r>
              <a:rPr lang="en-US" baseline="0" dirty="0" smtClean="0"/>
              <a:t> (3) Groups of countries work together to develop, employ, and enforce international safeguards programs, led foremost by the IAEA and within the framework of the Nuclear Nonproliferation Treaty, with the goals of preventing the unregulated spread of nuclear material and building confidence among nations that undeclared nuclear weapon related activities are not underway.</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a:t>
            </a:fld>
            <a:endParaRPr lang="en-US" dirty="0"/>
          </a:p>
        </p:txBody>
      </p:sp>
    </p:spTree>
    <p:extLst>
      <p:ext uri="{BB962C8B-B14F-4D97-AF65-F5344CB8AC3E}">
        <p14:creationId xmlns:p14="http://schemas.microsoft.com/office/powerpoint/2010/main" val="27494383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19</a:t>
            </a:fld>
            <a:endParaRPr lang="en-US" dirty="0"/>
          </a:p>
        </p:txBody>
      </p:sp>
    </p:spTree>
    <p:extLst>
      <p:ext uri="{BB962C8B-B14F-4D97-AF65-F5344CB8AC3E}">
        <p14:creationId xmlns:p14="http://schemas.microsoft.com/office/powerpoint/2010/main" val="32356193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r>
              <a:rPr lang="en-US" b="1" dirty="0" smtClean="0"/>
              <a:t>What is material accountancy?</a:t>
            </a:r>
          </a:p>
          <a:p>
            <a:pPr lvl="1"/>
            <a:r>
              <a:rPr lang="en-US" dirty="0" smtClean="0"/>
              <a:t> The use of statistical and accounting</a:t>
            </a:r>
            <a:r>
              <a:rPr lang="en-US" baseline="0" dirty="0" smtClean="0"/>
              <a:t> measures to maintain knowledge of the quantities of </a:t>
            </a:r>
            <a:r>
              <a:rPr lang="en-US" baseline="0" dirty="0" err="1" smtClean="0"/>
              <a:t>SNM</a:t>
            </a:r>
            <a:r>
              <a:rPr lang="en-US" baseline="0" dirty="0" smtClean="0"/>
              <a:t> present in each area of a facility.  It includes the use of physical inventories and material balances to verify the presence of material or to detect the loss of material after it occurs, in particular, through theft by one or more insiders.</a:t>
            </a:r>
            <a:endParaRPr lang="en-US" dirty="0" smtClean="0"/>
          </a:p>
          <a:p>
            <a:r>
              <a:rPr lang="en-US" b="1" dirty="0" smtClean="0"/>
              <a:t> Can you describe a “simple approach” to material accountancy?</a:t>
            </a:r>
          </a:p>
          <a:p>
            <a:pPr lvl="1"/>
            <a:r>
              <a:rPr lang="en-US" dirty="0" smtClean="0"/>
              <a:t> Measure what goes in</a:t>
            </a:r>
          </a:p>
          <a:p>
            <a:pPr lvl="1"/>
            <a:r>
              <a:rPr lang="en-US" dirty="0" smtClean="0"/>
              <a:t> Measure what comes out</a:t>
            </a:r>
          </a:p>
          <a:p>
            <a:pPr lvl="1"/>
            <a:r>
              <a:rPr lang="en-US" dirty="0" smtClean="0"/>
              <a:t> Account for the difference</a:t>
            </a:r>
          </a:p>
          <a:p>
            <a:pPr lvl="1"/>
            <a:r>
              <a:rPr lang="en-US" dirty="0" smtClean="0"/>
              <a:t> Periodically verify inventory to reconcile accounting</a:t>
            </a:r>
          </a:p>
          <a:p>
            <a:r>
              <a:rPr lang="en-US" b="1" dirty="0" smtClean="0"/>
              <a:t> Can you name and describe the two types of accounting regimes?  What are their strengths and weaknesses?</a:t>
            </a:r>
          </a:p>
          <a:p>
            <a:pPr lvl="1"/>
            <a:r>
              <a:rPr lang="en-US" dirty="0" smtClean="0"/>
              <a:t> Item—intact whole items, e.g. reactor fuel elements, sealed cans</a:t>
            </a:r>
            <a:r>
              <a:rPr lang="en-US" baseline="0" dirty="0" smtClean="0"/>
              <a:t> of materials</a:t>
            </a:r>
          </a:p>
          <a:p>
            <a:pPr lvl="1"/>
            <a:r>
              <a:rPr lang="en-US" baseline="0" dirty="0" smtClean="0"/>
              <a:t> Bulk—material in “loose” form, e.g. dissolved Pu concentration in a </a:t>
            </a:r>
            <a:r>
              <a:rPr lang="en-US" baseline="0" dirty="0" err="1" smtClean="0"/>
              <a:t>PUREX</a:t>
            </a:r>
            <a:r>
              <a:rPr lang="en-US" baseline="0" dirty="0" smtClean="0"/>
              <a:t> plant, hold-up trapped in process piping, 400k pebbles in a </a:t>
            </a:r>
            <a:r>
              <a:rPr lang="en-US" baseline="0" dirty="0" err="1" smtClean="0"/>
              <a:t>PBMR</a:t>
            </a:r>
            <a:r>
              <a:rPr lang="en-US" baseline="0" dirty="0" smtClean="0"/>
              <a:t> core</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20</a:t>
            </a:fld>
            <a:endParaRPr lang="en-US" dirty="0"/>
          </a:p>
        </p:txBody>
      </p:sp>
    </p:spTree>
    <p:extLst>
      <p:ext uri="{BB962C8B-B14F-4D97-AF65-F5344CB8AC3E}">
        <p14:creationId xmlns:p14="http://schemas.microsoft.com/office/powerpoint/2010/main" val="37238529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”MUF” is the term used by the IAEA</a:t>
            </a:r>
          </a:p>
          <a:p>
            <a:pPr lvl="1"/>
            <a:r>
              <a:rPr lang="en-US" dirty="0" smtClean="0"/>
              <a:t> Note that MUF is ZERO in item counting facilities (or there is a big problem</a:t>
            </a:r>
            <a:r>
              <a:rPr lang="is-IS" dirty="0" smtClean="0"/>
              <a:t>…).</a:t>
            </a:r>
            <a:endParaRPr lang="en-US" dirty="0" smtClean="0"/>
          </a:p>
          <a:p>
            <a:r>
              <a:rPr lang="en-US" baseline="0" dirty="0" smtClean="0"/>
              <a:t> The NRC and DOE use the term inventory difference (ID)</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21</a:t>
            </a:fld>
            <a:endParaRPr lang="en-US" dirty="0"/>
          </a:p>
        </p:txBody>
      </p:sp>
    </p:spTree>
    <p:extLst>
      <p:ext uri="{BB962C8B-B14F-4D97-AF65-F5344CB8AC3E}">
        <p14:creationId xmlns:p14="http://schemas.microsoft.com/office/powerpoint/2010/main" val="15724229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Accounting practice using Generally Accepted Accounting Principles to track movement and inventory materials</a:t>
            </a:r>
          </a:p>
          <a:p>
            <a:r>
              <a:rPr lang="en-US" dirty="0" smtClean="0"/>
              <a:t> </a:t>
            </a:r>
            <a:r>
              <a:rPr lang="en-US" b="1" dirty="0" smtClean="0"/>
              <a:t>What are Key Measurement Points (</a:t>
            </a:r>
            <a:r>
              <a:rPr lang="en-US" b="1" dirty="0" err="1" smtClean="0"/>
              <a:t>KMPs</a:t>
            </a:r>
            <a:r>
              <a:rPr lang="en-US" b="1" dirty="0" smtClean="0"/>
              <a:t>)?</a:t>
            </a:r>
          </a:p>
          <a:p>
            <a:pPr lvl="1"/>
            <a:r>
              <a:rPr lang="en-US" dirty="0" smtClean="0"/>
              <a:t> </a:t>
            </a:r>
            <a:r>
              <a:rPr lang="en-US" dirty="0" err="1" smtClean="0"/>
              <a:t>KMPs</a:t>
            </a:r>
            <a:r>
              <a:rPr lang="en-US" dirty="0" smtClean="0"/>
              <a:t> are used to determine material flow and inventory</a:t>
            </a:r>
          </a:p>
          <a:p>
            <a:pPr lvl="1"/>
            <a:r>
              <a:rPr lang="en-US" dirty="0" smtClean="0"/>
              <a:t> determine / verify material flow,</a:t>
            </a:r>
            <a:r>
              <a:rPr lang="en-US" baseline="0" dirty="0" smtClean="0"/>
              <a:t> perform inventory measurement</a:t>
            </a:r>
          </a:p>
          <a:p>
            <a:pPr lvl="1"/>
            <a:r>
              <a:rPr lang="en-US" baseline="0" dirty="0" smtClean="0"/>
              <a:t> occur at input/outpoint points, storage areas</a:t>
            </a:r>
            <a:endParaRPr lang="en-US" dirty="0" smtClean="0"/>
          </a:p>
          <a:p>
            <a:r>
              <a:rPr lang="en-US" dirty="0" smtClean="0"/>
              <a:t> </a:t>
            </a:r>
            <a:r>
              <a:rPr lang="en-US" b="1" dirty="0" smtClean="0"/>
              <a:t>What are Material Balance Areas (MBAs)?</a:t>
            </a:r>
          </a:p>
          <a:p>
            <a:pPr lvl="1"/>
            <a:r>
              <a:rPr lang="en-US" dirty="0" smtClean="0"/>
              <a:t> MBAs</a:t>
            </a:r>
            <a:r>
              <a:rPr lang="en-US" baseline="0" dirty="0" smtClean="0"/>
              <a:t> are used to enable material accounting and measurement.</a:t>
            </a:r>
          </a:p>
          <a:p>
            <a:pPr lvl="1"/>
            <a:r>
              <a:rPr lang="en-US" baseline="0" dirty="0" smtClean="0"/>
              <a:t> Requires a defined area where material inventory can be determined</a:t>
            </a:r>
          </a:p>
          <a:p>
            <a:pPr lvl="1"/>
            <a:r>
              <a:rPr lang="en-US" baseline="0" dirty="0" smtClean="0"/>
              <a:t> Transfers into or out of the MBA can be tracked and accounted for</a:t>
            </a:r>
          </a:p>
          <a:p>
            <a:pPr lvl="1"/>
            <a:r>
              <a:rPr lang="en-US" baseline="0" dirty="0" smtClean="0"/>
              <a:t> </a:t>
            </a:r>
            <a:r>
              <a:rPr lang="en-US" baseline="0" dirty="0" err="1" smtClean="0"/>
              <a:t>KMPs</a:t>
            </a:r>
            <a:r>
              <a:rPr lang="en-US" baseline="0" dirty="0" smtClean="0"/>
              <a:t> are often MBA boundaries</a:t>
            </a:r>
          </a:p>
          <a:p>
            <a:pPr lvl="1"/>
            <a:r>
              <a:rPr lang="en-US" baseline="0" dirty="0" smtClean="0"/>
              <a:t> Size of the MBA (or, rather, the amount of material within it) should reflect the ability to measure the material inventory and allow for tracking and isolating processes involved in losses</a:t>
            </a:r>
          </a:p>
          <a:p>
            <a:pPr lvl="1">
              <a:buNone/>
            </a:pPr>
            <a:r>
              <a:rPr lang="en-US" dirty="0" smtClean="0"/>
              <a:t> </a:t>
            </a:r>
          </a:p>
          <a:p>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22</a:t>
            </a:fld>
            <a:endParaRPr lang="en-US" dirty="0"/>
          </a:p>
        </p:txBody>
      </p:sp>
    </p:spTree>
    <p:extLst>
      <p:ext uri="{BB962C8B-B14F-4D97-AF65-F5344CB8AC3E}">
        <p14:creationId xmlns:p14="http://schemas.microsoft.com/office/powerpoint/2010/main" val="4711418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MBA3</a:t>
            </a:r>
            <a:r>
              <a:rPr lang="en-US" baseline="0" dirty="0" smtClean="0"/>
              <a:t> shows storage of separated Pu product and U product, which is often reality.  </a:t>
            </a:r>
            <a:r>
              <a:rPr lang="en-US" dirty="0" smtClean="0"/>
              <a:t>T</a:t>
            </a:r>
            <a:r>
              <a:rPr lang="en-US" baseline="0" dirty="0" smtClean="0"/>
              <a:t>here is a push to go to co-extraction to avoid separated Pu.</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23</a:t>
            </a:fld>
            <a:endParaRPr lang="en-US" dirty="0"/>
          </a:p>
        </p:txBody>
      </p:sp>
    </p:spTree>
    <p:extLst>
      <p:ext uri="{BB962C8B-B14F-4D97-AF65-F5344CB8AC3E}">
        <p14:creationId xmlns:p14="http://schemas.microsoft.com/office/powerpoint/2010/main" val="19278452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Quotes are taken directly from “The Structure and Content of Agreements between the Agency and States Required in Connection with the Treaty on the</a:t>
            </a:r>
            <a:r>
              <a:rPr lang="en-US" baseline="0" dirty="0" smtClean="0"/>
              <a:t> Non-Proliferation of Nuclear Weapons.” IAEA </a:t>
            </a:r>
            <a:r>
              <a:rPr lang="en-US" baseline="0" dirty="0" err="1" smtClean="0"/>
              <a:t>INFCIRC</a:t>
            </a:r>
            <a:r>
              <a:rPr lang="en-US" baseline="0" dirty="0" smtClean="0"/>
              <a:t>/153</a:t>
            </a:r>
            <a:endParaRPr lang="en-US" dirty="0" smtClean="0"/>
          </a:p>
          <a:p>
            <a:r>
              <a:rPr lang="en-US" dirty="0" smtClean="0"/>
              <a:t> https://www.iaea.org/sites/default/files/publications/documents/infcircs/1972/infcirc153.pdf</a:t>
            </a:r>
          </a:p>
          <a:p>
            <a:r>
              <a:rPr lang="en-US" dirty="0" smtClean="0"/>
              <a:t> </a:t>
            </a:r>
            <a:r>
              <a:rPr lang="en-US" b="1" dirty="0" smtClean="0"/>
              <a:t>For international safeguards</a:t>
            </a:r>
            <a:r>
              <a:rPr lang="en-US" b="1" baseline="0" dirty="0" smtClean="0"/>
              <a:t> IAEA inspectors carry out the safeguard activities.  </a:t>
            </a:r>
          </a:p>
          <a:p>
            <a:pPr lvl="1"/>
            <a:r>
              <a:rPr lang="en-US" b="1" baseline="0" dirty="0" smtClean="0"/>
              <a:t> The facility owner may or may not be an enthusiastic partner.</a:t>
            </a:r>
          </a:p>
          <a:p>
            <a:pPr lvl="1"/>
            <a:r>
              <a:rPr lang="en-US" b="1" baseline="0" dirty="0" smtClean="0"/>
              <a:t> Individual measurements are similar to domestic safeguards but the tasks and challenges are very different.</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24</a:t>
            </a:fld>
            <a:endParaRPr lang="en-US" dirty="0"/>
          </a:p>
        </p:txBody>
      </p:sp>
    </p:spTree>
    <p:extLst>
      <p:ext uri="{BB962C8B-B14F-4D97-AF65-F5344CB8AC3E}">
        <p14:creationId xmlns:p14="http://schemas.microsoft.com/office/powerpoint/2010/main" val="34321448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taken from “IAEA Safeguards Monitoring Systems &amp; Science and Technology Challenges for International Safeguards” and “Are IAEA Safeguards on Plutonium Bulk-Handling Facilities Effective?”</a:t>
            </a:r>
          </a:p>
          <a:p>
            <a:r>
              <a:rPr lang="en-US" dirty="0" smtClean="0"/>
              <a:t> </a:t>
            </a:r>
            <a:r>
              <a:rPr lang="en-US" b="1" dirty="0" smtClean="0"/>
              <a:t>What is timeline detection?</a:t>
            </a:r>
          </a:p>
          <a:p>
            <a:pPr lvl="1"/>
            <a:r>
              <a:rPr lang="en-US" dirty="0" smtClean="0"/>
              <a:t> The time required to convert different forms of nuclear material to the components of a nuclear explosive device</a:t>
            </a:r>
          </a:p>
          <a:p>
            <a:r>
              <a:rPr lang="en-US" b="1" dirty="0" smtClean="0"/>
              <a:t> What is a significant quantity (</a:t>
            </a:r>
            <a:r>
              <a:rPr lang="en-US" b="1" dirty="0" err="1" smtClean="0"/>
              <a:t>SQ</a:t>
            </a:r>
            <a:r>
              <a:rPr lang="en-US" b="1" dirty="0" smtClean="0"/>
              <a:t>)?</a:t>
            </a:r>
          </a:p>
          <a:p>
            <a:pPr lvl="1"/>
            <a:r>
              <a:rPr lang="en-US" dirty="0" smtClean="0"/>
              <a:t> The</a:t>
            </a:r>
            <a:r>
              <a:rPr lang="en-US" baseline="0" dirty="0" smtClean="0"/>
              <a:t> approximate quantity of nuclear material in respect of which, taking into account any conversion process involved, the possibility of manufacturing a nuclear explosive device cannot be excluded.</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25</a:t>
            </a:fld>
            <a:endParaRPr lang="en-US" dirty="0"/>
          </a:p>
        </p:txBody>
      </p:sp>
    </p:spTree>
    <p:extLst>
      <p:ext uri="{BB962C8B-B14F-4D97-AF65-F5344CB8AC3E}">
        <p14:creationId xmlns:p14="http://schemas.microsoft.com/office/powerpoint/2010/main" val="35324805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26</a:t>
            </a:fld>
            <a:endParaRPr lang="en-US" dirty="0"/>
          </a:p>
        </p:txBody>
      </p:sp>
    </p:spTree>
    <p:extLst>
      <p:ext uri="{BB962C8B-B14F-4D97-AF65-F5344CB8AC3E}">
        <p14:creationId xmlns:p14="http://schemas.microsoft.com/office/powerpoint/2010/main" val="30588051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27</a:t>
            </a:fld>
            <a:endParaRPr lang="en-US" dirty="0"/>
          </a:p>
        </p:txBody>
      </p:sp>
    </p:spTree>
    <p:extLst>
      <p:ext uri="{BB962C8B-B14F-4D97-AF65-F5344CB8AC3E}">
        <p14:creationId xmlns:p14="http://schemas.microsoft.com/office/powerpoint/2010/main" val="25657947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28</a:t>
            </a:fld>
            <a:endParaRPr lang="en-US" dirty="0"/>
          </a:p>
        </p:txBody>
      </p:sp>
    </p:spTree>
    <p:extLst>
      <p:ext uri="{BB962C8B-B14F-4D97-AF65-F5344CB8AC3E}">
        <p14:creationId xmlns:p14="http://schemas.microsoft.com/office/powerpoint/2010/main" val="8518241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(1) Natural Hazards and accidents (equipment, system, and human failures)</a:t>
            </a:r>
          </a:p>
          <a:p>
            <a:pPr lvl="1"/>
            <a:r>
              <a:rPr lang="en-US" dirty="0" smtClean="0"/>
              <a:t> Safety</a:t>
            </a:r>
            <a:r>
              <a:rPr lang="en-US" baseline="0" dirty="0" smtClean="0"/>
              <a:t> Systems—risk analysis</a:t>
            </a:r>
            <a:endParaRPr lang="en-US" dirty="0" smtClean="0"/>
          </a:p>
          <a:p>
            <a:r>
              <a:rPr lang="en-US" dirty="0" smtClean="0"/>
              <a:t> (2) Theft,</a:t>
            </a:r>
            <a:r>
              <a:rPr lang="en-US" baseline="0" dirty="0" smtClean="0"/>
              <a:t> sabotage, terrorism, cyber-attack, etc. against the owner / operator / state</a:t>
            </a:r>
          </a:p>
          <a:p>
            <a:pPr lvl="1"/>
            <a:r>
              <a:rPr lang="en-US" baseline="0" dirty="0" smtClean="0"/>
              <a:t> Domestic Safeguards—physical protection and material control and accountancy</a:t>
            </a:r>
          </a:p>
          <a:p>
            <a:r>
              <a:rPr lang="en-US" baseline="0" dirty="0" smtClean="0"/>
              <a:t> (3) Proliferation via material diversion, facility misuse, clandestine activities, etc. by the owner / operator / state</a:t>
            </a:r>
          </a:p>
          <a:p>
            <a:pPr lvl="1"/>
            <a:r>
              <a:rPr lang="en-US" baseline="0" dirty="0" smtClean="0"/>
              <a:t> International Safeguards—International Treaties &amp; Agreements, and the International Atomic Energy Agency (IAEA)</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a:t>
            </a:fld>
            <a:endParaRPr lang="en-US" dirty="0"/>
          </a:p>
        </p:txBody>
      </p:sp>
    </p:spTree>
    <p:extLst>
      <p:ext uri="{BB962C8B-B14F-4D97-AF65-F5344CB8AC3E}">
        <p14:creationId xmlns:p14="http://schemas.microsoft.com/office/powerpoint/2010/main" val="322276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International Shipments:</a:t>
            </a:r>
          </a:p>
          <a:p>
            <a:pPr lvl="1"/>
            <a:r>
              <a:rPr lang="en-US" dirty="0" smtClean="0"/>
              <a:t> Safeguards starts when responsibility ceases to lie with the exporting State, and no later than the time at which the material reaches its destination</a:t>
            </a:r>
          </a:p>
          <a:p>
            <a:pPr lvl="1"/>
            <a:r>
              <a:rPr lang="en-US" baseline="0" dirty="0" smtClean="0"/>
              <a:t> Safeguards ends when the recipient State assumes such responsibility, and no later than the time at which the nuclear material reaches its destination.</a:t>
            </a:r>
            <a:endParaRPr lang="en-US" dirty="0" smtClean="0"/>
          </a:p>
          <a:p>
            <a:r>
              <a:rPr lang="en-US" dirty="0" smtClean="0"/>
              <a:t> Safeguards does not apply to material in mining or ore processing activities</a:t>
            </a:r>
          </a:p>
          <a:p>
            <a:r>
              <a:rPr lang="en-US" dirty="0" smtClean="0"/>
              <a:t> Exemptions exist</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29</a:t>
            </a:fld>
            <a:endParaRPr lang="en-US" dirty="0"/>
          </a:p>
        </p:txBody>
      </p:sp>
    </p:spTree>
    <p:extLst>
      <p:ext uri="{BB962C8B-B14F-4D97-AF65-F5344CB8AC3E}">
        <p14:creationId xmlns:p14="http://schemas.microsoft.com/office/powerpoint/2010/main" val="27378697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 An inventory of all safeguarded material in country, created by the IAEA.</a:t>
            </a:r>
          </a:p>
          <a:p>
            <a:pPr lvl="0"/>
            <a:r>
              <a:rPr lang="en-US" baseline="0" dirty="0" smtClean="0"/>
              <a:t> </a:t>
            </a:r>
            <a:r>
              <a:rPr lang="en-US" dirty="0" smtClean="0"/>
              <a:t>National system of accounting for and control of nuclear material</a:t>
            </a:r>
          </a:p>
          <a:p>
            <a:pPr lvl="1"/>
            <a:r>
              <a:rPr lang="en-US" dirty="0" smtClean="0"/>
              <a:t> Based on a structure of material balance areas</a:t>
            </a:r>
          </a:p>
          <a:p>
            <a:pPr lvl="1"/>
            <a:r>
              <a:rPr lang="en-US" baseline="0" dirty="0" smtClean="0"/>
              <a:t> A measurement system for the determination of the quantities of nuclear material received, produced, shipped, lost or otherwise removed from inventory, and the quantities of inventory</a:t>
            </a:r>
          </a:p>
          <a:p>
            <a:pPr lvl="1"/>
            <a:r>
              <a:rPr lang="en-US" baseline="0" dirty="0" smtClean="0"/>
              <a:t> The evaluation of precision and accuracy of measurements and the estimation of measurement uncertainty.</a:t>
            </a:r>
          </a:p>
          <a:p>
            <a:pPr lvl="1"/>
            <a:r>
              <a:rPr lang="en-US" baseline="0" dirty="0" smtClean="0"/>
              <a:t> Procedures for identifying, reviewing, and evaluating differences in shipper / receiver measurements—taking a physical inventory—evaluation of accumulations of unmeasured inventory and unmeasured losses. </a:t>
            </a:r>
            <a:endParaRPr lang="en-US" dirty="0" smtClean="0"/>
          </a:p>
          <a:p>
            <a:r>
              <a:rPr lang="en-US" dirty="0" smtClean="0"/>
              <a:t> Design information for safeguards-related facilities must be provided to the IAEA.</a:t>
            </a:r>
          </a:p>
          <a:p>
            <a:pPr lvl="1"/>
            <a:r>
              <a:rPr lang="en-US" dirty="0" smtClean="0"/>
              <a:t> Identification of the facility, stating its general character, purpose, nominal</a:t>
            </a:r>
            <a:r>
              <a:rPr lang="en-US" baseline="0" dirty="0" smtClean="0"/>
              <a:t> capacity, and geographic location</a:t>
            </a:r>
          </a:p>
          <a:p>
            <a:pPr lvl="1"/>
            <a:r>
              <a:rPr lang="en-US" baseline="0" dirty="0" smtClean="0"/>
              <a:t> A description of the form, location and flow of nuclear material and the general layout of important items of equipment which use, produce or process nuclear material</a:t>
            </a:r>
          </a:p>
          <a:p>
            <a:pPr lvl="1"/>
            <a:r>
              <a:rPr lang="en-US" baseline="0" dirty="0" smtClean="0"/>
              <a:t> A description of features of the facility relating to material accountancy, containment, and surveillance</a:t>
            </a:r>
          </a:p>
          <a:p>
            <a:pPr lvl="1"/>
            <a:r>
              <a:rPr lang="en-US" baseline="0" dirty="0" smtClean="0"/>
              <a:t> A description of the existing and proposed procedures at the facility for nuclear material accountancy and control, with special reference to material balance areas established by the operator, measurements of flow, and procedures for taking physical inventory.</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30</a:t>
            </a:fld>
            <a:endParaRPr lang="en-US" dirty="0"/>
          </a:p>
        </p:txBody>
      </p:sp>
    </p:spTree>
    <p:extLst>
      <p:ext uri="{BB962C8B-B14F-4D97-AF65-F5344CB8AC3E}">
        <p14:creationId xmlns:p14="http://schemas.microsoft.com/office/powerpoint/2010/main" val="27955475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Analysis to monitor diversion pathways and detect undeclared production (one assembly ~ 1 SQ)</a:t>
            </a:r>
          </a:p>
          <a:p>
            <a:r>
              <a:rPr lang="en-US" dirty="0" smtClean="0"/>
              <a:t> </a:t>
            </a:r>
            <a:r>
              <a:rPr lang="en-US" b="1" dirty="0" smtClean="0"/>
              <a:t>Can you name some factors addressed in safeguards analysis?</a:t>
            </a:r>
          </a:p>
          <a:p>
            <a:pPr lvl="1"/>
            <a:r>
              <a:rPr lang="en-US" dirty="0" smtClean="0"/>
              <a:t>Measurement methods &amp; techniques available to the Agency</a:t>
            </a:r>
          </a:p>
          <a:p>
            <a:pPr lvl="1"/>
            <a:r>
              <a:rPr lang="en-US" dirty="0" smtClean="0"/>
              <a:t>Design features of the facility</a:t>
            </a:r>
          </a:p>
          <a:p>
            <a:pPr lvl="1"/>
            <a:r>
              <a:rPr lang="en-US" dirty="0" smtClean="0"/>
              <a:t>Form and accessibility of the nuclear material</a:t>
            </a:r>
          </a:p>
          <a:p>
            <a:pPr lvl="1"/>
            <a:r>
              <a:rPr lang="en-US" dirty="0" smtClean="0"/>
              <a:t>Possible existence of unsafeguarded nuclear activities</a:t>
            </a:r>
          </a:p>
          <a:p>
            <a:pPr lvl="1"/>
            <a:r>
              <a:rPr lang="en-US" dirty="0" smtClean="0"/>
              <a:t>Inspection experience</a:t>
            </a:r>
          </a:p>
          <a:p>
            <a:r>
              <a:rPr lang="en-US" dirty="0" smtClean="0"/>
              <a:t> </a:t>
            </a:r>
            <a:r>
              <a:rPr lang="en-US" b="1" dirty="0" smtClean="0"/>
              <a:t>What are the two main approaches</a:t>
            </a:r>
            <a:r>
              <a:rPr lang="en-US" b="1" baseline="0" dirty="0" smtClean="0"/>
              <a:t> when dealing with reactor material accountancy?</a:t>
            </a:r>
            <a:endParaRPr lang="en-US" b="1" dirty="0" smtClean="0"/>
          </a:p>
          <a:p>
            <a:pPr lvl="1"/>
            <a:r>
              <a:rPr lang="en-US" dirty="0" smtClean="0"/>
              <a:t>Item accountancy</a:t>
            </a:r>
          </a:p>
          <a:p>
            <a:pPr lvl="1"/>
            <a:r>
              <a:rPr lang="en-US" dirty="0" smtClean="0"/>
              <a:t>Containment and surveillance measures</a:t>
            </a:r>
          </a:p>
          <a:p>
            <a:r>
              <a:rPr lang="en-US" dirty="0" smtClean="0"/>
              <a:t> </a:t>
            </a:r>
            <a:r>
              <a:rPr lang="en-US" b="1" dirty="0" smtClean="0"/>
              <a:t>Name some other activities</a:t>
            </a:r>
            <a:r>
              <a:rPr lang="en-US" b="1" baseline="0" dirty="0" smtClean="0"/>
              <a:t> the IAEA can / will do?</a:t>
            </a:r>
            <a:endParaRPr lang="en-US" b="1" dirty="0" smtClean="0"/>
          </a:p>
          <a:p>
            <a:pPr lvl="1"/>
            <a:r>
              <a:rPr lang="en-US" dirty="0" smtClean="0"/>
              <a:t>Audit of accounting records and comparison with reports to the Agency</a:t>
            </a:r>
          </a:p>
          <a:p>
            <a:pPr lvl="1"/>
            <a:r>
              <a:rPr lang="en-US" dirty="0" smtClean="0"/>
              <a:t>Examination of operating records and reconciliation with accounting records</a:t>
            </a:r>
          </a:p>
          <a:p>
            <a:pPr lvl="1"/>
            <a:r>
              <a:rPr lang="en-US" dirty="0" smtClean="0"/>
              <a:t>Verification of fresh fuel before core loading, fuel in the core, and spent fuel pool</a:t>
            </a:r>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31</a:t>
            </a:fld>
            <a:endParaRPr lang="en-US" dirty="0"/>
          </a:p>
        </p:txBody>
      </p:sp>
    </p:spTree>
    <p:extLst>
      <p:ext uri="{BB962C8B-B14F-4D97-AF65-F5344CB8AC3E}">
        <p14:creationId xmlns:p14="http://schemas.microsoft.com/office/powerpoint/2010/main" val="17069392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Software is remotely controlled</a:t>
            </a:r>
          </a:p>
          <a:p>
            <a:r>
              <a:rPr lang="en-US" dirty="0" smtClean="0"/>
              <a:t> Use of high reliability and/or redundant critical components</a:t>
            </a:r>
          </a:p>
          <a:p>
            <a:r>
              <a:rPr lang="en-US" dirty="0" smtClean="0"/>
              <a:t> Incorporate independent power systems</a:t>
            </a:r>
          </a:p>
          <a:p>
            <a:r>
              <a:rPr lang="en-US" dirty="0" smtClean="0"/>
              <a:t> Employ multi-layer security systems.  </a:t>
            </a:r>
            <a:r>
              <a:rPr lang="en-US" b="1" dirty="0" smtClean="0"/>
              <a:t>Can you name some?</a:t>
            </a:r>
          </a:p>
          <a:p>
            <a:pPr lvl="1"/>
            <a:r>
              <a:rPr lang="en-US" dirty="0" smtClean="0"/>
              <a:t> Tamper indicating enclosures</a:t>
            </a:r>
          </a:p>
          <a:p>
            <a:pPr lvl="1"/>
            <a:r>
              <a:rPr lang="en-US" dirty="0" smtClean="0"/>
              <a:t> Containment</a:t>
            </a:r>
            <a:r>
              <a:rPr lang="en-US" baseline="0" dirty="0" smtClean="0"/>
              <a:t> and surveillance on detectors and electronics</a:t>
            </a:r>
          </a:p>
          <a:p>
            <a:pPr lvl="1"/>
            <a:r>
              <a:rPr lang="en-US" dirty="0" smtClean="0"/>
              <a:t> Visual inspection of components and cables</a:t>
            </a:r>
          </a:p>
          <a:p>
            <a:pPr lvl="1"/>
            <a:r>
              <a:rPr lang="en-US" baseline="0" dirty="0" smtClean="0"/>
              <a:t> Efficiency check with normalization source</a:t>
            </a:r>
          </a:p>
          <a:p>
            <a:pPr lvl="1"/>
            <a:r>
              <a:rPr lang="en-US" baseline="0" dirty="0" smtClean="0"/>
              <a:t> Supervision of maintenance</a:t>
            </a:r>
          </a:p>
          <a:p>
            <a:pPr lvl="1"/>
            <a:r>
              <a:rPr lang="en-US" baseline="0" dirty="0" smtClean="0"/>
              <a:t> Use of unique data signatures on all digital data</a:t>
            </a:r>
          </a:p>
          <a:p>
            <a:pPr lvl="1"/>
            <a:r>
              <a:rPr lang="en-US" baseline="0" dirty="0" smtClean="0"/>
              <a:t> Encrypted data transmission between cabinets and for remote monitoring</a:t>
            </a:r>
            <a:endParaRPr lang="en-US" dirty="0" smtClean="0"/>
          </a:p>
          <a:p>
            <a:r>
              <a:rPr lang="en-US" dirty="0" smtClean="0"/>
              <a:t> Cross correlation with other Safeguards measures</a:t>
            </a:r>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32</a:t>
            </a:fld>
            <a:endParaRPr lang="en-US" dirty="0"/>
          </a:p>
        </p:txBody>
      </p:sp>
    </p:spTree>
    <p:extLst>
      <p:ext uri="{BB962C8B-B14F-4D97-AF65-F5344CB8AC3E}">
        <p14:creationId xmlns:p14="http://schemas.microsoft.com/office/powerpoint/2010/main" val="11383344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33</a:t>
            </a:fld>
            <a:endParaRPr lang="en-US" dirty="0"/>
          </a:p>
        </p:txBody>
      </p:sp>
    </p:spTree>
    <p:extLst>
      <p:ext uri="{BB962C8B-B14F-4D97-AF65-F5344CB8AC3E}">
        <p14:creationId xmlns:p14="http://schemas.microsoft.com/office/powerpoint/2010/main" val="14835776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34</a:t>
            </a:fld>
            <a:endParaRPr lang="en-US" dirty="0"/>
          </a:p>
        </p:txBody>
      </p:sp>
    </p:spTree>
    <p:extLst>
      <p:ext uri="{BB962C8B-B14F-4D97-AF65-F5344CB8AC3E}">
        <p14:creationId xmlns:p14="http://schemas.microsoft.com/office/powerpoint/2010/main" val="156334314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a:t>
            </a:r>
            <a:r>
              <a:rPr lang="en-US" b="1" dirty="0" smtClean="0"/>
              <a:t>What are unattended monitoring systems?</a:t>
            </a:r>
          </a:p>
          <a:p>
            <a:pPr lvl="1"/>
            <a:r>
              <a:rPr lang="en-US" dirty="0" smtClean="0"/>
              <a:t> Systems that automatically monitor the flow of nuclear materials 24 hours a day, 365 days a year without the need for human </a:t>
            </a:r>
            <a:r>
              <a:rPr lang="en-US" dirty="0" err="1" smtClean="0"/>
              <a:t>interactoin</a:t>
            </a:r>
            <a:r>
              <a:rPr lang="en-US" dirty="0" smtClean="0"/>
              <a:t>.</a:t>
            </a:r>
          </a:p>
          <a:p>
            <a:r>
              <a:rPr lang="en-US" dirty="0" smtClean="0"/>
              <a:t> </a:t>
            </a:r>
            <a:r>
              <a:rPr lang="en-US" b="1" dirty="0" smtClean="0"/>
              <a:t>What are some of their characteristics?</a:t>
            </a:r>
          </a:p>
          <a:p>
            <a:pPr lvl="1"/>
            <a:r>
              <a:rPr lang="en-US" dirty="0" smtClean="0"/>
              <a:t> Permanently installed in a nuclear facility.</a:t>
            </a:r>
          </a:p>
          <a:p>
            <a:pPr lvl="1"/>
            <a:r>
              <a:rPr lang="en-US" dirty="0" smtClean="0"/>
              <a:t> Computer based for data retrieval either on-site or remotely.</a:t>
            </a:r>
          </a:p>
          <a:p>
            <a:pPr lvl="1"/>
            <a:r>
              <a:rPr lang="en-US" dirty="0" smtClean="0"/>
              <a:t> May use a variety of sensors such as radiation, pressure, temperature, flow, vibration, and EM fields to collect quantitative or qualitative data.</a:t>
            </a:r>
          </a:p>
          <a:p>
            <a:pPr lvl="1"/>
            <a:r>
              <a:rPr lang="en-US" dirty="0" smtClean="0"/>
              <a:t> All external components are in tamper indicating enclosures.</a:t>
            </a:r>
          </a:p>
          <a:p>
            <a:r>
              <a:rPr lang="en-US" dirty="0" smtClean="0"/>
              <a:t> </a:t>
            </a:r>
            <a:r>
              <a:rPr lang="en-US" b="1" dirty="0" smtClean="0"/>
              <a:t>What are some of the advantages of these systems?</a:t>
            </a:r>
          </a:p>
          <a:p>
            <a:pPr lvl="1"/>
            <a:r>
              <a:rPr lang="en-US" dirty="0" smtClean="0"/>
              <a:t> They provide the highest level of safeguards assurance through continuous monitoring of activities in nuclear facilities.</a:t>
            </a:r>
          </a:p>
          <a:p>
            <a:pPr lvl="1"/>
            <a:r>
              <a:rPr lang="en-US" dirty="0" smtClean="0"/>
              <a:t> They minimize impact on the facility operator by allowing uninterrupted facility operation.</a:t>
            </a:r>
          </a:p>
          <a:p>
            <a:pPr lvl="1"/>
            <a:r>
              <a:rPr lang="en-US" dirty="0" smtClean="0"/>
              <a:t> They minimize the impact on the Agency by reducing inspector visits and thereby inspection resources including the high cost of world-wide travel.</a:t>
            </a:r>
          </a:p>
          <a:p>
            <a:pPr lvl="1"/>
            <a:r>
              <a:rPr lang="en-US" dirty="0" smtClean="0"/>
              <a:t> They reduce radiation exposure to personnel and can operate in radiation areas too dangerous for humans.</a:t>
            </a:r>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35</a:t>
            </a:fld>
            <a:endParaRPr lang="en-US" dirty="0"/>
          </a:p>
        </p:txBody>
      </p:sp>
    </p:spTree>
    <p:extLst>
      <p:ext uri="{BB962C8B-B14F-4D97-AF65-F5344CB8AC3E}">
        <p14:creationId xmlns:p14="http://schemas.microsoft.com/office/powerpoint/2010/main" val="11242223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Snapshot (circa 2004):</a:t>
            </a:r>
          </a:p>
          <a:p>
            <a:pPr lvl="1"/>
            <a:r>
              <a:rPr lang="en-US" baseline="0" dirty="0" smtClean="0"/>
              <a:t> 22 countries</a:t>
            </a:r>
          </a:p>
          <a:p>
            <a:pPr lvl="2"/>
            <a:r>
              <a:rPr lang="en-US" baseline="0" dirty="0" smtClean="0"/>
              <a:t> SGOA (SE Asia)—30 systems</a:t>
            </a:r>
          </a:p>
          <a:p>
            <a:pPr lvl="2"/>
            <a:r>
              <a:rPr lang="en-US" baseline="0" dirty="0" smtClean="0"/>
              <a:t> SGOB (North and South America, Africa, India, Pakistan, Iran)—40 systems</a:t>
            </a:r>
          </a:p>
          <a:p>
            <a:pPr lvl="2"/>
            <a:r>
              <a:rPr lang="en-US" baseline="0" dirty="0" smtClean="0"/>
              <a:t> SGOC (Europe, Kazakhstan, Ukraine)—20 systems</a:t>
            </a:r>
          </a:p>
          <a:p>
            <a:pPr lvl="1"/>
            <a:r>
              <a:rPr lang="en-US" baseline="0" dirty="0" smtClean="0"/>
              <a:t> 44 facilities</a:t>
            </a:r>
          </a:p>
          <a:p>
            <a:pPr lvl="1"/>
            <a:r>
              <a:rPr lang="en-US" baseline="0" dirty="0" smtClean="0"/>
              <a:t> 90 systems (+115 mid-2005)</a:t>
            </a:r>
          </a:p>
          <a:p>
            <a:pPr lvl="2"/>
            <a:r>
              <a:rPr lang="en-US" baseline="0" dirty="0" smtClean="0"/>
              <a:t> 79 radiation based</a:t>
            </a:r>
          </a:p>
          <a:p>
            <a:pPr lvl="2"/>
            <a:r>
              <a:rPr lang="en-US" baseline="0" dirty="0" smtClean="0"/>
              <a:t> 5 thermo-hydraulic based</a:t>
            </a:r>
          </a:p>
          <a:p>
            <a:pPr lvl="2"/>
            <a:r>
              <a:rPr lang="en-US" baseline="0" dirty="0" smtClean="0"/>
              <a:t> 6 process monitoring based</a:t>
            </a:r>
            <a:endParaRPr lang="en-US" dirty="0" smtClean="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36</a:t>
            </a:fld>
            <a:endParaRPr lang="en-US" dirty="0"/>
          </a:p>
        </p:txBody>
      </p:sp>
    </p:spTree>
    <p:extLst>
      <p:ext uri="{BB962C8B-B14F-4D97-AF65-F5344CB8AC3E}">
        <p14:creationId xmlns:p14="http://schemas.microsoft.com/office/powerpoint/2010/main" val="11883047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Do you think such a large percentage of the IAEA’s efforts should be focused on Japan?</a:t>
            </a:r>
          </a:p>
          <a:p>
            <a:pPr lvl="1"/>
            <a:r>
              <a:rPr lang="en-US" baseline="0" dirty="0" smtClean="0"/>
              <a:t> These are the only fuel reprocessing facilities in non-weapon states</a:t>
            </a:r>
          </a:p>
          <a:p>
            <a:pPr lvl="1"/>
            <a:r>
              <a:rPr lang="en-US" baseline="0" dirty="0" smtClean="0"/>
              <a:t> $100M at </a:t>
            </a:r>
            <a:r>
              <a:rPr lang="en-US" baseline="0" dirty="0" err="1" smtClean="0"/>
              <a:t>Rokkasho</a:t>
            </a:r>
            <a:r>
              <a:rPr lang="en-US" baseline="0" dirty="0" smtClean="0"/>
              <a:t> per year.</a:t>
            </a:r>
          </a:p>
          <a:p>
            <a:pPr lvl="1"/>
            <a:r>
              <a:rPr lang="en-US" baseline="0" dirty="0" smtClean="0"/>
              <a:t> 1200 person days of inspection per year at </a:t>
            </a:r>
            <a:r>
              <a:rPr lang="en-US" baseline="0" dirty="0" err="1" smtClean="0"/>
              <a:t>Rokkasho</a:t>
            </a:r>
            <a:endParaRPr lang="en-US" baseline="0" dirty="0" smtClean="0"/>
          </a:p>
          <a:p>
            <a:pPr lvl="0"/>
            <a:r>
              <a:rPr lang="en-US" baseline="0" dirty="0" smtClean="0"/>
              <a:t> In recent years nuclear facility developers have emphasized visualization tools in the design stage to optimize facility access for maintenance, and probabilistic tools for safety analysis, and more recently probabilistic tools for maintenance and security analysis as well.</a:t>
            </a:r>
          </a:p>
          <a:p>
            <a:pPr lvl="0"/>
            <a:r>
              <a:rPr lang="en-US" baseline="0" dirty="0" smtClean="0"/>
              <a:t> Building on these concepts, the international consensus is developing to support the idea of a comprehensive </a:t>
            </a:r>
            <a:r>
              <a:rPr lang="en-US" baseline="0" dirty="0" err="1" smtClean="0"/>
              <a:t>appraoch</a:t>
            </a:r>
            <a:r>
              <a:rPr lang="en-US" baseline="0" dirty="0" smtClean="0"/>
              <a:t> for incorporating all of these concepts into one design philosophy of Safety, Security, and Safeguards by Design (3SD).</a:t>
            </a:r>
          </a:p>
          <a:p>
            <a:pPr lvl="0"/>
            <a:r>
              <a:rPr lang="en-US" baseline="0" dirty="0" smtClean="0"/>
              <a:t> </a:t>
            </a:r>
            <a:r>
              <a:rPr lang="en-US" b="0" baseline="0" dirty="0" smtClean="0"/>
              <a:t>T</a:t>
            </a:r>
            <a:r>
              <a:rPr lang="en-US" baseline="0" dirty="0" smtClean="0"/>
              <a:t>hese new methods of design seek to:</a:t>
            </a:r>
          </a:p>
          <a:p>
            <a:pPr lvl="1"/>
            <a:r>
              <a:rPr lang="en-US" baseline="0" dirty="0" smtClean="0"/>
              <a:t> Ensure design goals are met before construction starts.</a:t>
            </a:r>
          </a:p>
          <a:p>
            <a:pPr lvl="1"/>
            <a:r>
              <a:rPr lang="en-US" baseline="0" dirty="0" smtClean="0"/>
              <a:t> Eliminate design cycles and construction phase change orders.</a:t>
            </a:r>
          </a:p>
          <a:p>
            <a:pPr lvl="1"/>
            <a:r>
              <a:rPr lang="en-US" baseline="0" dirty="0" smtClean="0"/>
              <a:t> Reduce costs.</a:t>
            </a:r>
          </a:p>
          <a:p>
            <a:pPr lvl="1"/>
            <a:r>
              <a:rPr lang="en-US" baseline="0" dirty="0" smtClean="0"/>
              <a:t> Achieve holistic solution to minimize risks and support nonproliferation goals.</a:t>
            </a:r>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37</a:t>
            </a:fld>
            <a:endParaRPr lang="en-US" dirty="0"/>
          </a:p>
        </p:txBody>
      </p:sp>
    </p:spTree>
    <p:extLst>
      <p:ext uri="{BB962C8B-B14F-4D97-AF65-F5344CB8AC3E}">
        <p14:creationId xmlns:p14="http://schemas.microsoft.com/office/powerpoint/2010/main" val="2770498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Do you think such a large percentage of the IAEA’s efforts should be focused on Japan?</a:t>
            </a:r>
          </a:p>
          <a:p>
            <a:pPr lvl="1"/>
            <a:r>
              <a:rPr lang="en-US" baseline="0" dirty="0" smtClean="0"/>
              <a:t> These are the only fuel reprocessing facilities in non-weapon states</a:t>
            </a:r>
          </a:p>
          <a:p>
            <a:pPr lvl="1"/>
            <a:r>
              <a:rPr lang="en-US" baseline="0" dirty="0" smtClean="0"/>
              <a:t> $100M at </a:t>
            </a:r>
            <a:r>
              <a:rPr lang="en-US" baseline="0" dirty="0" err="1" smtClean="0"/>
              <a:t>Rokkasho</a:t>
            </a:r>
            <a:r>
              <a:rPr lang="en-US" baseline="0" dirty="0" smtClean="0"/>
              <a:t> per year.</a:t>
            </a:r>
          </a:p>
          <a:p>
            <a:pPr lvl="1"/>
            <a:r>
              <a:rPr lang="en-US" baseline="0" dirty="0" smtClean="0"/>
              <a:t> 1200 person days of inspection per year at </a:t>
            </a:r>
            <a:r>
              <a:rPr lang="en-US" baseline="0" dirty="0" err="1" smtClean="0"/>
              <a:t>Rokkasho</a:t>
            </a:r>
            <a:endParaRPr lang="en-US" baseline="0" dirty="0" smtClean="0"/>
          </a:p>
          <a:p>
            <a:pPr lvl="0"/>
            <a:r>
              <a:rPr lang="en-US" baseline="0" dirty="0" smtClean="0"/>
              <a:t> In recent years nuclear facility developers have emphasized visualization tools in the design stage to optimize facility access for maintenance, and probabilistic tools for safety analysis, and more recently probabilistic tools for maintenance and security analysis as well.</a:t>
            </a:r>
          </a:p>
          <a:p>
            <a:pPr lvl="0"/>
            <a:r>
              <a:rPr lang="en-US" baseline="0" dirty="0" smtClean="0"/>
              <a:t> Building on these concepts, the international consensus is developing to support the idea of a comprehensive </a:t>
            </a:r>
            <a:r>
              <a:rPr lang="en-US" baseline="0" dirty="0" err="1" smtClean="0"/>
              <a:t>appraoch</a:t>
            </a:r>
            <a:r>
              <a:rPr lang="en-US" baseline="0" dirty="0" smtClean="0"/>
              <a:t> for incorporating all of these concepts into one design philosophy of Safety, Security, and Safeguards by Design (3SD).</a:t>
            </a:r>
          </a:p>
          <a:p>
            <a:pPr lvl="0"/>
            <a:r>
              <a:rPr lang="en-US" baseline="0" dirty="0" smtClean="0"/>
              <a:t> </a:t>
            </a:r>
            <a:r>
              <a:rPr lang="en-US" b="0" baseline="0" dirty="0" smtClean="0"/>
              <a:t>T</a:t>
            </a:r>
            <a:r>
              <a:rPr lang="en-US" baseline="0" dirty="0" smtClean="0"/>
              <a:t>hese new methods of design seek to:</a:t>
            </a:r>
          </a:p>
          <a:p>
            <a:pPr lvl="1"/>
            <a:r>
              <a:rPr lang="en-US" baseline="0" dirty="0" smtClean="0"/>
              <a:t> Ensure design goals are met before construction starts.</a:t>
            </a:r>
          </a:p>
          <a:p>
            <a:pPr lvl="1"/>
            <a:r>
              <a:rPr lang="en-US" baseline="0" dirty="0" smtClean="0"/>
              <a:t> Eliminate design cycles and construction phase change orders.</a:t>
            </a:r>
          </a:p>
          <a:p>
            <a:pPr lvl="1"/>
            <a:r>
              <a:rPr lang="en-US" baseline="0" dirty="0" smtClean="0"/>
              <a:t> Reduce costs.</a:t>
            </a:r>
          </a:p>
          <a:p>
            <a:pPr lvl="1"/>
            <a:r>
              <a:rPr lang="en-US" baseline="0" dirty="0" smtClean="0"/>
              <a:t> Achieve holistic solution to minimize risks and support nonproliferation goals.</a:t>
            </a:r>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38</a:t>
            </a:fld>
            <a:endParaRPr lang="en-US" dirty="0"/>
          </a:p>
        </p:txBody>
      </p:sp>
    </p:spTree>
    <p:extLst>
      <p:ext uri="{BB962C8B-B14F-4D97-AF65-F5344CB8AC3E}">
        <p14:creationId xmlns:p14="http://schemas.microsoft.com/office/powerpoint/2010/main" val="1354760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a:t>
            </a:fld>
            <a:endParaRPr lang="en-US" dirty="0"/>
          </a:p>
        </p:txBody>
      </p:sp>
    </p:spTree>
    <p:extLst>
      <p:ext uri="{BB962C8B-B14F-4D97-AF65-F5344CB8AC3E}">
        <p14:creationId xmlns:p14="http://schemas.microsoft.com/office/powerpoint/2010/main" val="215603496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smtClean="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39</a:t>
            </a:fld>
            <a:endParaRPr lang="en-US" dirty="0"/>
          </a:p>
        </p:txBody>
      </p:sp>
    </p:spTree>
    <p:extLst>
      <p:ext uri="{BB962C8B-B14F-4D97-AF65-F5344CB8AC3E}">
        <p14:creationId xmlns:p14="http://schemas.microsoft.com/office/powerpoint/2010/main" val="15510790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Model Components:</a:t>
            </a:r>
          </a:p>
          <a:p>
            <a:pPr lvl="1"/>
            <a:r>
              <a:rPr lang="en-US" baseline="0" dirty="0" smtClean="0"/>
              <a:t> Facility architecture</a:t>
            </a:r>
          </a:p>
          <a:p>
            <a:pPr lvl="1"/>
            <a:r>
              <a:rPr lang="en-US" baseline="0" dirty="0" smtClean="0"/>
              <a:t> Nuclear material accountancy</a:t>
            </a:r>
          </a:p>
          <a:p>
            <a:pPr lvl="1"/>
            <a:r>
              <a:rPr lang="en-US" baseline="0" dirty="0" smtClean="0"/>
              <a:t> Material tracking</a:t>
            </a:r>
          </a:p>
          <a:p>
            <a:pPr lvl="1"/>
            <a:r>
              <a:rPr lang="en-US" baseline="0" dirty="0" smtClean="0"/>
              <a:t> Safeguards—MBA/KMPs</a:t>
            </a:r>
          </a:p>
          <a:p>
            <a:pPr lvl="1"/>
            <a:r>
              <a:rPr lang="en-US" baseline="0" dirty="0" smtClean="0"/>
              <a:t> Physical security systems</a:t>
            </a:r>
          </a:p>
          <a:p>
            <a:pPr lvl="1"/>
            <a:r>
              <a:rPr lang="en-US" baseline="0" dirty="0" smtClean="0"/>
              <a:t> Containment and surveillance systems</a:t>
            </a:r>
          </a:p>
          <a:p>
            <a:pPr lvl="1"/>
            <a:r>
              <a:rPr lang="en-US" baseline="0" dirty="0" smtClean="0"/>
              <a:t> Process sensors and controls</a:t>
            </a:r>
          </a:p>
          <a:p>
            <a:pPr lvl="1"/>
            <a:r>
              <a:rPr lang="en-US" baseline="0" dirty="0" smtClean="0"/>
              <a:t> Impact of radiation fields on radiation sensors and electronic components</a:t>
            </a:r>
          </a:p>
          <a:p>
            <a:pPr lvl="1"/>
            <a:r>
              <a:rPr lang="en-US" baseline="0" dirty="0" smtClean="0"/>
              <a:t> Process engineering</a:t>
            </a:r>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40</a:t>
            </a:fld>
            <a:endParaRPr lang="en-US" dirty="0"/>
          </a:p>
        </p:txBody>
      </p:sp>
    </p:spTree>
    <p:extLst>
      <p:ext uri="{BB962C8B-B14F-4D97-AF65-F5344CB8AC3E}">
        <p14:creationId xmlns:p14="http://schemas.microsoft.com/office/powerpoint/2010/main" val="64302469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Placement of physical security systems—surveillance cameras</a:t>
            </a:r>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41</a:t>
            </a:fld>
            <a:endParaRPr lang="en-US" dirty="0"/>
          </a:p>
        </p:txBody>
      </p:sp>
    </p:spTree>
    <p:extLst>
      <p:ext uri="{BB962C8B-B14F-4D97-AF65-F5344CB8AC3E}">
        <p14:creationId xmlns:p14="http://schemas.microsoft.com/office/powerpoint/2010/main" val="15628535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Surveillance cameras and radiation portal alarms</a:t>
            </a:r>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42</a:t>
            </a:fld>
            <a:endParaRPr lang="en-US" dirty="0"/>
          </a:p>
        </p:txBody>
      </p:sp>
    </p:spTree>
    <p:extLst>
      <p:ext uri="{BB962C8B-B14F-4D97-AF65-F5344CB8AC3E}">
        <p14:creationId xmlns:p14="http://schemas.microsoft.com/office/powerpoint/2010/main" val="81581230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43</a:t>
            </a:fld>
            <a:endParaRPr lang="en-US" dirty="0"/>
          </a:p>
        </p:txBody>
      </p:sp>
    </p:spTree>
    <p:extLst>
      <p:ext uri="{BB962C8B-B14F-4D97-AF65-F5344CB8AC3E}">
        <p14:creationId xmlns:p14="http://schemas.microsoft.com/office/powerpoint/2010/main" val="12244000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44</a:t>
            </a:fld>
            <a:endParaRPr lang="en-US" dirty="0"/>
          </a:p>
        </p:txBody>
      </p:sp>
    </p:spTree>
    <p:extLst>
      <p:ext uri="{BB962C8B-B14F-4D97-AF65-F5344CB8AC3E}">
        <p14:creationId xmlns:p14="http://schemas.microsoft.com/office/powerpoint/2010/main" val="11988435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45</a:t>
            </a:fld>
            <a:endParaRPr lang="en-US" dirty="0"/>
          </a:p>
        </p:txBody>
      </p:sp>
    </p:spTree>
    <p:extLst>
      <p:ext uri="{BB962C8B-B14F-4D97-AF65-F5344CB8AC3E}">
        <p14:creationId xmlns:p14="http://schemas.microsoft.com/office/powerpoint/2010/main" val="137869301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46</a:t>
            </a:fld>
            <a:endParaRPr lang="en-US" dirty="0"/>
          </a:p>
        </p:txBody>
      </p:sp>
    </p:spTree>
    <p:extLst>
      <p:ext uri="{BB962C8B-B14F-4D97-AF65-F5344CB8AC3E}">
        <p14:creationId xmlns:p14="http://schemas.microsoft.com/office/powerpoint/2010/main" val="7010997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47</a:t>
            </a:fld>
            <a:endParaRPr lang="en-US" dirty="0"/>
          </a:p>
        </p:txBody>
      </p:sp>
    </p:spTree>
    <p:extLst>
      <p:ext uri="{BB962C8B-B14F-4D97-AF65-F5344CB8AC3E}">
        <p14:creationId xmlns:p14="http://schemas.microsoft.com/office/powerpoint/2010/main" val="3984062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4</a:t>
            </a:fld>
            <a:endParaRPr lang="en-US" dirty="0"/>
          </a:p>
        </p:txBody>
      </p:sp>
    </p:spTree>
    <p:extLst>
      <p:ext uri="{BB962C8B-B14F-4D97-AF65-F5344CB8AC3E}">
        <p14:creationId xmlns:p14="http://schemas.microsoft.com/office/powerpoint/2010/main" val="1552433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5</a:t>
            </a:fld>
            <a:endParaRPr lang="en-US" dirty="0"/>
          </a:p>
        </p:txBody>
      </p:sp>
    </p:spTree>
    <p:extLst>
      <p:ext uri="{BB962C8B-B14F-4D97-AF65-F5344CB8AC3E}">
        <p14:creationId xmlns:p14="http://schemas.microsoft.com/office/powerpoint/2010/main" val="2483479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6</a:t>
            </a:fld>
            <a:endParaRPr lang="en-US" dirty="0"/>
          </a:p>
        </p:txBody>
      </p:sp>
    </p:spTree>
    <p:extLst>
      <p:ext uri="{BB962C8B-B14F-4D97-AF65-F5344CB8AC3E}">
        <p14:creationId xmlns:p14="http://schemas.microsoft.com/office/powerpoint/2010/main" val="30866644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7</a:t>
            </a:fld>
            <a:endParaRPr lang="en-US" dirty="0"/>
          </a:p>
        </p:txBody>
      </p:sp>
    </p:spTree>
    <p:extLst>
      <p:ext uri="{BB962C8B-B14F-4D97-AF65-F5344CB8AC3E}">
        <p14:creationId xmlns:p14="http://schemas.microsoft.com/office/powerpoint/2010/main" val="5808778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51E479-A147-49EA-9ABC-016169D4E660}" type="slidenum">
              <a:rPr lang="en-US" smtClean="0"/>
              <a:pPr>
                <a:defRPr/>
              </a:pPr>
              <a:t>8</a:t>
            </a:fld>
            <a:endParaRPr lang="en-US" dirty="0"/>
          </a:p>
        </p:txBody>
      </p:sp>
    </p:spTree>
    <p:extLst>
      <p:ext uri="{BB962C8B-B14F-4D97-AF65-F5344CB8AC3E}">
        <p14:creationId xmlns:p14="http://schemas.microsoft.com/office/powerpoint/2010/main" val="12620271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1597522-3AA0-45D6-BCFB-857F3BFF2195}"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CFADCCB-7F75-481D-B0BC-5F872DFA27C7}"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A2642177-B08F-464D-84FE-297AD05C0AE9}"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10"/>
          </p:nvPr>
        </p:nvSpPr>
        <p:spPr/>
        <p:txBody>
          <a:bodyPr/>
          <a:lstStyle>
            <a:lvl1pPr>
              <a:defRPr/>
            </a:lvl1pPr>
          </a:lstStyle>
          <a:p>
            <a:fld id="{4133C25E-CF4D-43E1-A3B1-84ABC395176C}" type="slidenum">
              <a:rPr lang="en-US"/>
              <a:pPr/>
              <a:t>‹#›</a:t>
            </a:fld>
            <a:endParaRPr lang="en-US"/>
          </a:p>
        </p:txBody>
      </p:sp>
    </p:spTree>
    <p:extLst>
      <p:ext uri="{BB962C8B-B14F-4D97-AF65-F5344CB8AC3E}">
        <p14:creationId xmlns:p14="http://schemas.microsoft.com/office/powerpoint/2010/main" val="329930497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4" name="Picture 23" descr="afsym"/>
          <p:cNvPicPr>
            <a:picLocks noChangeAspect="1" noChangeArrowheads="1"/>
          </p:cNvPicPr>
          <p:nvPr userDrawn="1"/>
        </p:nvPicPr>
        <p:blipFill>
          <a:blip r:embed="rId2" cstate="print"/>
          <a:srcRect l="12151" r="8411" b="30769"/>
          <a:stretch>
            <a:fillRect/>
          </a:stretch>
        </p:blipFill>
        <p:spPr bwMode="auto">
          <a:xfrm>
            <a:off x="0" y="76200"/>
            <a:ext cx="990600" cy="855663"/>
          </a:xfrm>
          <a:prstGeom prst="rect">
            <a:avLst/>
          </a:prstGeom>
          <a:noFill/>
          <a:ln w="9525">
            <a:noFill/>
            <a:miter lim="800000"/>
            <a:headEnd/>
            <a:tailEnd/>
          </a:ln>
        </p:spPr>
      </p:pic>
      <p:pic>
        <p:nvPicPr>
          <p:cNvPr id="5" name="Picture 17" descr="AFIT(good)"/>
          <p:cNvPicPr>
            <a:picLocks noChangeAspect="1" noChangeArrowheads="1"/>
          </p:cNvPicPr>
          <p:nvPr userDrawn="1"/>
        </p:nvPicPr>
        <p:blipFill>
          <a:blip r:embed="rId3" cstate="print">
            <a:duotone>
              <a:prstClr val="black"/>
              <a:srgbClr val="3333CC">
                <a:tint val="45000"/>
                <a:satMod val="400000"/>
              </a:srgbClr>
            </a:duotone>
          </a:blip>
          <a:srcRect/>
          <a:stretch>
            <a:fillRect/>
          </a:stretch>
        </p:blipFill>
        <p:spPr bwMode="auto">
          <a:xfrm>
            <a:off x="7772400" y="181752"/>
            <a:ext cx="1295400" cy="621388"/>
          </a:xfrm>
          <a:prstGeom prst="rect">
            <a:avLst/>
          </a:prstGeom>
          <a:noFill/>
          <a:ln w="9525">
            <a:noFill/>
            <a:miter lim="800000"/>
            <a:headEnd/>
            <a:tailEnd/>
          </a:ln>
        </p:spPr>
      </p:pic>
      <p:sp>
        <p:nvSpPr>
          <p:cNvPr id="6" name="Rectangle 10"/>
          <p:cNvSpPr>
            <a:spLocks noChangeArrowheads="1"/>
          </p:cNvSpPr>
          <p:nvPr userDrawn="1"/>
        </p:nvSpPr>
        <p:spPr bwMode="auto">
          <a:xfrm flipV="1">
            <a:off x="0" y="1049338"/>
            <a:ext cx="8607425" cy="92075"/>
          </a:xfrm>
          <a:prstGeom prst="rect">
            <a:avLst/>
          </a:prstGeom>
          <a:gradFill rotWithShape="0">
            <a:gsLst>
              <a:gs pos="0">
                <a:srgbClr val="3333CC"/>
              </a:gs>
              <a:gs pos="100000">
                <a:srgbClr val="DDDDDD"/>
              </a:gs>
            </a:gsLst>
            <a:lin ang="0" scaled="1"/>
          </a:gradFill>
          <a:ln w="9525">
            <a:noFill/>
            <a:miter lim="800000"/>
            <a:headEnd/>
            <a:tailEnd/>
          </a:ln>
        </p:spPr>
        <p:txBody>
          <a:bodyPr wrap="none" anchor="ctr"/>
          <a:lstStyle/>
          <a:p>
            <a:pPr algn="ctr" eaLnBrk="0" hangingPunct="0">
              <a:defRPr/>
            </a:pPr>
            <a:endParaRPr lang="en-US">
              <a:solidFill>
                <a:srgbClr val="000000"/>
              </a:solidFill>
            </a:endParaRPr>
          </a:p>
        </p:txBody>
      </p:sp>
      <p:sp>
        <p:nvSpPr>
          <p:cNvPr id="7" name="Title 1"/>
          <p:cNvSpPr>
            <a:spLocks noGrp="1"/>
          </p:cNvSpPr>
          <p:nvPr>
            <p:ph type="title"/>
          </p:nvPr>
        </p:nvSpPr>
        <p:spPr>
          <a:xfrm>
            <a:off x="1019665" y="0"/>
            <a:ext cx="6629400" cy="914400"/>
          </a:xfrm>
        </p:spPr>
        <p:txBody>
          <a:bodyPr>
            <a:normAutofit/>
          </a:bodyPr>
          <a:lstStyle>
            <a:lvl1pPr>
              <a:defRPr sz="3200">
                <a:latin typeface="+mj-lt"/>
              </a:defRPr>
            </a:lvl1pPr>
          </a:lstStyle>
          <a:p>
            <a:r>
              <a:rPr lang="en-US" dirty="0" smtClean="0"/>
              <a:t>Click to edit Master title style</a:t>
            </a:r>
            <a:endParaRPr lang="en-US" dirty="0"/>
          </a:p>
        </p:txBody>
      </p:sp>
      <p:sp>
        <p:nvSpPr>
          <p:cNvPr id="8" name="Content Placeholder 2"/>
          <p:cNvSpPr>
            <a:spLocks noGrp="1"/>
          </p:cNvSpPr>
          <p:nvPr>
            <p:ph idx="1"/>
          </p:nvPr>
        </p:nvSpPr>
        <p:spPr>
          <a:xfrm>
            <a:off x="305584" y="1219200"/>
            <a:ext cx="8609816" cy="5181600"/>
          </a:xfrm>
        </p:spPr>
        <p:txBody>
          <a:bodyPr/>
          <a:lstStyle>
            <a:lvl1pPr>
              <a:lnSpc>
                <a:spcPts val="2600"/>
              </a:lnSpc>
              <a:defRPr sz="2400">
                <a:latin typeface="+mj-lt"/>
              </a:defRPr>
            </a:lvl1pPr>
            <a:lvl2pPr>
              <a:lnSpc>
                <a:spcPts val="2200"/>
              </a:lnSpc>
              <a:defRPr sz="2000">
                <a:latin typeface="+mj-lt"/>
              </a:defRPr>
            </a:lvl2pPr>
            <a:lvl3pPr>
              <a:lnSpc>
                <a:spcPts val="2000"/>
              </a:lnSpc>
              <a:defRPr sz="1800">
                <a:latin typeface="+mj-lt"/>
              </a:defRPr>
            </a:lvl3pPr>
            <a:lvl4pPr>
              <a:lnSpc>
                <a:spcPts val="2000"/>
              </a:lnSpc>
              <a:defRPr sz="1800">
                <a:latin typeface="+mj-lt"/>
              </a:defRPr>
            </a:lvl4pPr>
            <a:lvl5pPr>
              <a:lnSpc>
                <a:spcPts val="2000"/>
              </a:lnSpc>
              <a:defRPr sz="1800">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Slide Number Placeholder 5"/>
          <p:cNvSpPr>
            <a:spLocks noGrp="1"/>
          </p:cNvSpPr>
          <p:nvPr>
            <p:ph type="sldNum" sz="quarter" idx="10"/>
          </p:nvPr>
        </p:nvSpPr>
        <p:spPr>
          <a:xfrm>
            <a:off x="8153400" y="6477000"/>
            <a:ext cx="685800" cy="254000"/>
          </a:xfrm>
        </p:spPr>
        <p:txBody>
          <a:bodyPr/>
          <a:lstStyle>
            <a:lvl1pPr>
              <a:defRPr baseline="0">
                <a:solidFill>
                  <a:schemeClr val="bg1">
                    <a:lumMod val="50000"/>
                  </a:schemeClr>
                </a:solidFill>
              </a:defRPr>
            </a:lvl1pPr>
          </a:lstStyle>
          <a:p>
            <a:pPr>
              <a:defRPr/>
            </a:pPr>
            <a:fld id="{76F04BF1-2421-4B87-9D3B-4CE200B1E0D4}"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DCCC122-DBC5-4662-ADE7-E90384C8C0F0}"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13F329F-550A-4B39-8043-2B07BA3090E0}"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0A13E9A3-087D-4C2B-ACAE-57EC6D05CD10}"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4FAA24EC-F413-4E74-BBC7-4B8A157DAABB}"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8711DCAC-A04D-4864-B838-9DF2A3DB39AB}"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E2B6E9F-112B-4B93-866C-04963C49C83D}"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67889B09-BDDB-4731-9CE6-FB7290662C39}"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2F5574F4-43EA-4AB7-8006-0862DA29D8B2}"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20" r:id="rId12"/>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ww.nrc.gov/security/domestic/phys-protect.html"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www.nrc.gov/security/domestic/phys-protect/threat.html" TargetMode="External"/><Relationship Id="rId4" Type="http://schemas.openxmlformats.org/officeDocument/2006/relationships/hyperlink" Target="http://www.nrc.gov/security/domestic/mca.html"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www.nrc.gov/reading-rm/doc-collections/cfr/part070/part070-0051.html" TargetMode="External"/><Relationship Id="rId3" Type="http://schemas.openxmlformats.org/officeDocument/2006/relationships/hyperlink" Target="http://www.nrc.gov/reading-rm/doc-collections/cfr/" TargetMode="External"/><Relationship Id="rId7" Type="http://schemas.openxmlformats.org/officeDocument/2006/relationships/hyperlink" Target="http://www.nrc.gov/reading-rm/doc-collections/cfr/part037/" TargetMode="External"/><Relationship Id="rId12" Type="http://schemas.openxmlformats.org/officeDocument/2006/relationships/hyperlink" Target="http://www.nrc.gov/reading-rm/doc-collections/cfr/part095/"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www.nrc.gov/reading-rm/doc-collections/cfr/part026/" TargetMode="External"/><Relationship Id="rId11" Type="http://schemas.openxmlformats.org/officeDocument/2006/relationships/hyperlink" Target="http://www.nrc.gov/reading-rm/doc-collections/cfr/part076/" TargetMode="External"/><Relationship Id="rId5" Type="http://schemas.openxmlformats.org/officeDocument/2006/relationships/hyperlink" Target="http://www.nrc.gov/reading-rm/doc-collections/cfr/part025/" TargetMode="External"/><Relationship Id="rId10" Type="http://schemas.openxmlformats.org/officeDocument/2006/relationships/hyperlink" Target="http://www.nrc.gov/reading-rm/doc-collections/cfr/part074/" TargetMode="External"/><Relationship Id="rId4" Type="http://schemas.openxmlformats.org/officeDocument/2006/relationships/hyperlink" Target="http://www.nrc.gov/reading-rm/doc-collections/cfr/part011/" TargetMode="External"/><Relationship Id="rId9" Type="http://schemas.openxmlformats.org/officeDocument/2006/relationships/hyperlink" Target="http://www.nrc.gov/reading-rm/doc-collections/cfr/part073/"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7"/>
          <p:cNvSpPr txBox="1">
            <a:spLocks noChangeArrowheads="1"/>
          </p:cNvSpPr>
          <p:nvPr/>
        </p:nvSpPr>
        <p:spPr bwMode="auto">
          <a:xfrm>
            <a:off x="4648200" y="1726551"/>
            <a:ext cx="4191000" cy="3469694"/>
          </a:xfrm>
          <a:prstGeom prst="rect">
            <a:avLst/>
          </a:prstGeom>
          <a:solidFill>
            <a:srgbClr val="FFFFFF"/>
          </a:solidFill>
          <a:ln w="9525">
            <a:noFill/>
            <a:miter lim="800000"/>
            <a:headEnd/>
            <a:tailEnd/>
          </a:ln>
          <a:effectLst/>
        </p:spPr>
        <p:txBody>
          <a:bodyPr wrap="square" lIns="83338" tIns="41669" rIns="83338" bIns="41669">
            <a:spAutoFit/>
          </a:bodyPr>
          <a:lstStyle/>
          <a:p>
            <a:pPr algn="ctr" eaLnBrk="0" fontAlgn="auto" hangingPunct="0">
              <a:spcBef>
                <a:spcPts val="0"/>
              </a:spcBef>
              <a:spcAft>
                <a:spcPts val="0"/>
              </a:spcAft>
              <a:defRPr/>
            </a:pPr>
            <a:r>
              <a:rPr lang="en-US" sz="2400" kern="0" dirty="0">
                <a:solidFill>
                  <a:sysClr val="windowText" lastClr="000000"/>
                </a:solidFill>
                <a:cs typeface="+mn-cs"/>
              </a:rPr>
              <a:t/>
            </a:r>
            <a:br>
              <a:rPr lang="en-US" sz="2400" kern="0" dirty="0">
                <a:solidFill>
                  <a:sysClr val="windowText" lastClr="000000"/>
                </a:solidFill>
                <a:cs typeface="+mn-cs"/>
              </a:rPr>
            </a:br>
            <a:r>
              <a:rPr lang="en-US" sz="3600" b="1" kern="0" dirty="0" smtClean="0">
                <a:solidFill>
                  <a:srgbClr val="000066"/>
                </a:solidFill>
                <a:effectLst>
                  <a:outerShdw blurRad="38100" dist="38100" dir="2700000" algn="tl">
                    <a:srgbClr val="C0C0C0"/>
                  </a:outerShdw>
                </a:effectLst>
                <a:latin typeface="Calibri" pitchFamily="34" charset="0"/>
                <a:cs typeface="+mn-cs"/>
              </a:rPr>
              <a:t>Safeguards: Domestic and International</a:t>
            </a:r>
          </a:p>
          <a:p>
            <a:pPr algn="ctr" eaLnBrk="0" fontAlgn="auto" hangingPunct="0">
              <a:spcBef>
                <a:spcPts val="0"/>
              </a:spcBef>
              <a:spcAft>
                <a:spcPts val="0"/>
              </a:spcAft>
              <a:defRPr/>
            </a:pPr>
            <a:endParaRPr lang="en-US" sz="3600" b="1" kern="0" dirty="0" smtClean="0">
              <a:solidFill>
                <a:srgbClr val="000066"/>
              </a:solidFill>
              <a:effectLst>
                <a:outerShdw blurRad="38100" dist="38100" dir="2700000" algn="tl">
                  <a:srgbClr val="C0C0C0"/>
                </a:outerShdw>
              </a:effectLst>
              <a:latin typeface="Calibri" pitchFamily="34" charset="0"/>
              <a:cs typeface="+mn-cs"/>
            </a:endParaRPr>
          </a:p>
          <a:p>
            <a:pPr algn="ctr" eaLnBrk="0" fontAlgn="auto" hangingPunct="0">
              <a:spcBef>
                <a:spcPts val="0"/>
              </a:spcBef>
              <a:spcAft>
                <a:spcPts val="0"/>
              </a:spcAft>
              <a:defRPr/>
            </a:pPr>
            <a:r>
              <a:rPr lang="en-US" sz="2400" b="1" kern="0" dirty="0" smtClean="0">
                <a:effectLst>
                  <a:outerShdw blurRad="38100" dist="38100" dir="2700000" algn="tl">
                    <a:srgbClr val="C0C0C0"/>
                  </a:outerShdw>
                </a:effectLst>
                <a:latin typeface="Calibri" pitchFamily="34" charset="0"/>
                <a:cs typeface="+mn-cs"/>
              </a:rPr>
              <a:t>Lt Col Fee</a:t>
            </a:r>
            <a:endParaRPr lang="en-US" sz="2400" b="1" kern="0" dirty="0">
              <a:effectLst>
                <a:outerShdw blurRad="38100" dist="38100" dir="2700000" algn="tl">
                  <a:srgbClr val="C0C0C0"/>
                </a:outerShdw>
              </a:effectLst>
              <a:latin typeface="Calibri" pitchFamily="34" charset="0"/>
              <a:cs typeface="+mn-cs"/>
            </a:endParaRPr>
          </a:p>
          <a:p>
            <a:pPr algn="ctr" eaLnBrk="0" fontAlgn="auto" hangingPunct="0">
              <a:spcBef>
                <a:spcPts val="0"/>
              </a:spcBef>
              <a:spcAft>
                <a:spcPts val="0"/>
              </a:spcAft>
              <a:defRPr/>
            </a:pPr>
            <a:endParaRPr lang="en-US" sz="2000" kern="0" dirty="0">
              <a:solidFill>
                <a:sysClr val="windowText" lastClr="000000"/>
              </a:solidFill>
              <a:effectLst>
                <a:outerShdw blurRad="38100" dist="38100" dir="2700000" algn="tl">
                  <a:srgbClr val="C0C0C0"/>
                </a:outerShdw>
              </a:effectLst>
              <a:cs typeface="+mn-cs"/>
            </a:endParaRPr>
          </a:p>
        </p:txBody>
      </p:sp>
      <p:sp>
        <p:nvSpPr>
          <p:cNvPr id="10" name="Text Box 2"/>
          <p:cNvSpPr txBox="1">
            <a:spLocks noChangeArrowheads="1"/>
          </p:cNvSpPr>
          <p:nvPr/>
        </p:nvSpPr>
        <p:spPr bwMode="auto">
          <a:xfrm>
            <a:off x="609600" y="330200"/>
            <a:ext cx="8153400" cy="777875"/>
          </a:xfrm>
          <a:prstGeom prst="rect">
            <a:avLst/>
          </a:prstGeom>
          <a:noFill/>
          <a:ln w="9525">
            <a:noFill/>
            <a:miter lim="800000"/>
            <a:headEnd/>
            <a:tailEnd/>
          </a:ln>
          <a:effectLst/>
        </p:spPr>
        <p:txBody>
          <a:bodyPr lIns="100303" tIns="50151" rIns="100303" bIns="50151">
            <a:spAutoFit/>
          </a:bodyPr>
          <a:lstStyle/>
          <a:p>
            <a:pPr defTabSz="1003300" fontAlgn="auto">
              <a:spcBef>
                <a:spcPts val="0"/>
              </a:spcBef>
              <a:spcAft>
                <a:spcPts val="0"/>
              </a:spcAft>
              <a:defRPr/>
            </a:pPr>
            <a:r>
              <a:rPr lang="en-US" sz="4400" b="1" dirty="0">
                <a:solidFill>
                  <a:srgbClr val="000066"/>
                </a:solidFill>
                <a:effectLst>
                  <a:outerShdw blurRad="38100" dist="38100" dir="2700000" algn="tl">
                    <a:srgbClr val="C0C0C0"/>
                  </a:outerShdw>
                </a:effectLst>
                <a:latin typeface="+mn-lt"/>
                <a:cs typeface="+mn-cs"/>
              </a:rPr>
              <a:t>Air Force Institute of Technology</a:t>
            </a:r>
            <a:endParaRPr lang="en-US" sz="4400" b="1" dirty="0">
              <a:effectLst>
                <a:outerShdw blurRad="38100" dist="38100" dir="2700000" algn="tl">
                  <a:srgbClr val="C0C0C0"/>
                </a:outerShdw>
              </a:effectLst>
              <a:latin typeface="+mn-lt"/>
              <a:cs typeface="+mn-cs"/>
            </a:endParaRPr>
          </a:p>
        </p:txBody>
      </p:sp>
      <p:pic>
        <p:nvPicPr>
          <p:cNvPr id="3076" name="Picture 3"/>
          <p:cNvPicPr>
            <a:picLocks noChangeAspect="1" noChangeArrowheads="1"/>
          </p:cNvPicPr>
          <p:nvPr/>
        </p:nvPicPr>
        <p:blipFill>
          <a:blip r:embed="rId3" cstate="print"/>
          <a:srcRect l="1755" r="-2144" b="-21831"/>
          <a:stretch>
            <a:fillRect/>
          </a:stretch>
        </p:blipFill>
        <p:spPr bwMode="auto">
          <a:xfrm>
            <a:off x="331788" y="2138363"/>
            <a:ext cx="4319587" cy="3627437"/>
          </a:xfrm>
          <a:prstGeom prst="rect">
            <a:avLst/>
          </a:prstGeom>
          <a:solidFill>
            <a:schemeClr val="bg1"/>
          </a:solidFill>
          <a:ln w="9525">
            <a:noFill/>
            <a:miter lim="800000"/>
            <a:headEnd/>
            <a:tailEnd/>
          </a:ln>
        </p:spPr>
      </p:pic>
      <p:pic>
        <p:nvPicPr>
          <p:cNvPr id="3077" name="Picture 6" descr="shield"/>
          <p:cNvPicPr>
            <a:picLocks noChangeAspect="1" noChangeArrowheads="1"/>
          </p:cNvPicPr>
          <p:nvPr/>
        </p:nvPicPr>
        <p:blipFill>
          <a:blip r:embed="rId4" cstate="print"/>
          <a:srcRect/>
          <a:stretch>
            <a:fillRect/>
          </a:stretch>
        </p:blipFill>
        <p:spPr bwMode="auto">
          <a:xfrm>
            <a:off x="1936750" y="2051050"/>
            <a:ext cx="1031875" cy="1154113"/>
          </a:xfrm>
          <a:prstGeom prst="rect">
            <a:avLst/>
          </a:prstGeom>
          <a:noFill/>
          <a:ln w="9525">
            <a:noFill/>
            <a:miter lim="800000"/>
            <a:headEnd/>
            <a:tailEnd/>
          </a:ln>
        </p:spPr>
      </p:pic>
      <p:pic>
        <p:nvPicPr>
          <p:cNvPr id="3078" name="Picture 17"/>
          <p:cNvPicPr>
            <a:picLocks noChangeAspect="1" noChangeArrowheads="1"/>
          </p:cNvPicPr>
          <p:nvPr/>
        </p:nvPicPr>
        <p:blipFill>
          <a:blip r:embed="rId5" cstate="print"/>
          <a:srcRect/>
          <a:stretch>
            <a:fillRect/>
          </a:stretch>
        </p:blipFill>
        <p:spPr bwMode="auto">
          <a:xfrm>
            <a:off x="63500" y="6183313"/>
            <a:ext cx="9004300" cy="565150"/>
          </a:xfrm>
          <a:prstGeom prst="rect">
            <a:avLst/>
          </a:prstGeom>
          <a:noFill/>
          <a:ln w="9525">
            <a:noFill/>
            <a:miter lim="800000"/>
            <a:headEnd/>
            <a:tailEnd/>
          </a:ln>
        </p:spPr>
      </p:pic>
      <p:sp>
        <p:nvSpPr>
          <p:cNvPr id="3079" name="Text Box 4"/>
          <p:cNvSpPr txBox="1">
            <a:spLocks noChangeArrowheads="1"/>
          </p:cNvSpPr>
          <p:nvPr/>
        </p:nvSpPr>
        <p:spPr bwMode="auto">
          <a:xfrm>
            <a:off x="514350" y="5715000"/>
            <a:ext cx="8099425" cy="400050"/>
          </a:xfrm>
          <a:prstGeom prst="rect">
            <a:avLst/>
          </a:prstGeom>
          <a:noFill/>
          <a:ln w="9525">
            <a:noFill/>
            <a:miter lim="800000"/>
            <a:headEnd/>
            <a:tailEnd/>
          </a:ln>
        </p:spPr>
        <p:txBody>
          <a:bodyPr lIns="91416" tIns="45708" rIns="91416" bIns="45708">
            <a:spAutoFit/>
          </a:bodyPr>
          <a:lstStyle/>
          <a:p>
            <a:pPr algn="ctr" eaLnBrk="0" hangingPunct="0"/>
            <a:r>
              <a:rPr lang="en-US" sz="2000" b="1" i="1">
                <a:latin typeface="Calibri" pitchFamily="34" charset="0"/>
              </a:rPr>
              <a:t>E d u c a t i n g   t h e   W o r l d ’s   B e s t  M i l i t a r y</a:t>
            </a:r>
          </a:p>
        </p:txBody>
      </p:sp>
      <p:sp>
        <p:nvSpPr>
          <p:cNvPr id="15" name="Text Box 2"/>
          <p:cNvSpPr txBox="1">
            <a:spLocks noChangeArrowheads="1"/>
          </p:cNvSpPr>
          <p:nvPr/>
        </p:nvSpPr>
        <p:spPr bwMode="auto">
          <a:xfrm>
            <a:off x="368300" y="1054100"/>
            <a:ext cx="8153400" cy="469900"/>
          </a:xfrm>
          <a:prstGeom prst="rect">
            <a:avLst/>
          </a:prstGeom>
          <a:noFill/>
          <a:ln w="9525">
            <a:noFill/>
            <a:miter lim="800000"/>
            <a:headEnd/>
            <a:tailEnd/>
          </a:ln>
          <a:effectLst/>
        </p:spPr>
        <p:txBody>
          <a:bodyPr lIns="100303" tIns="50151" rIns="100303" bIns="50151">
            <a:spAutoFit/>
          </a:bodyPr>
          <a:lstStyle/>
          <a:p>
            <a:pPr algn="ctr" defTabSz="1003300" fontAlgn="auto">
              <a:spcBef>
                <a:spcPts val="0"/>
              </a:spcBef>
              <a:spcAft>
                <a:spcPts val="0"/>
              </a:spcAft>
              <a:defRPr/>
            </a:pPr>
            <a:r>
              <a:rPr lang="en-US" sz="2400" b="1" dirty="0">
                <a:solidFill>
                  <a:srgbClr val="000066"/>
                </a:solidFill>
                <a:effectLst>
                  <a:outerShdw blurRad="38100" dist="38100" dir="2700000" algn="tl">
                    <a:srgbClr val="C0C0C0"/>
                  </a:outerShdw>
                </a:effectLst>
                <a:latin typeface="+mn-lt"/>
                <a:cs typeface="+mn-cs"/>
              </a:rPr>
              <a:t>NENG 791 – Proliferation of Weapons of Mass Destruction</a:t>
            </a:r>
            <a:endParaRPr lang="en-US" sz="2400" b="1" dirty="0">
              <a:effectLst>
                <a:outerShdw blurRad="38100" dist="38100" dir="2700000" algn="tl">
                  <a:srgbClr val="C0C0C0"/>
                </a:outerShdw>
              </a:effectLst>
              <a:latin typeface="+mn-lt"/>
              <a:cs typeface="+mn-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IAEA: Domestic Safeguards</a:t>
            </a:r>
            <a:endParaRPr lang="en-US" dirty="0"/>
          </a:p>
        </p:txBody>
      </p:sp>
      <p:sp>
        <p:nvSpPr>
          <p:cNvPr id="4" name="Content Placeholder 3"/>
          <p:cNvSpPr>
            <a:spLocks noGrp="1"/>
          </p:cNvSpPr>
          <p:nvPr>
            <p:ph idx="1"/>
          </p:nvPr>
        </p:nvSpPr>
        <p:spPr/>
        <p:txBody>
          <a:bodyPr/>
          <a:lstStyle/>
          <a:p>
            <a:pPr>
              <a:lnSpc>
                <a:spcPct val="100000"/>
              </a:lnSpc>
              <a:spcBef>
                <a:spcPts val="0"/>
              </a:spcBef>
            </a:pPr>
            <a:r>
              <a:rPr lang="en-US" sz="3200" dirty="0"/>
              <a:t>The objectives of the State's physical protection system should be</a:t>
            </a:r>
            <a:r>
              <a:rPr lang="en-US" sz="3200" dirty="0" smtClean="0"/>
              <a:t>:</a:t>
            </a:r>
            <a:endParaRPr lang="en-US" sz="3200" dirty="0"/>
          </a:p>
          <a:p>
            <a:pPr lvl="1">
              <a:lnSpc>
                <a:spcPct val="100000"/>
              </a:lnSpc>
              <a:spcBef>
                <a:spcPts val="0"/>
              </a:spcBef>
            </a:pPr>
            <a:r>
              <a:rPr lang="en-US" sz="2800" dirty="0"/>
              <a:t>(a) To establish conditions which would minimize the possibilities for </a:t>
            </a:r>
            <a:r>
              <a:rPr lang="en-US" sz="2800" i="1" dirty="0"/>
              <a:t>unauthorized removal </a:t>
            </a:r>
            <a:r>
              <a:rPr lang="en-US" sz="2800" dirty="0" smtClean="0"/>
              <a:t>of nuclear </a:t>
            </a:r>
            <a:r>
              <a:rPr lang="en-US" sz="2800" dirty="0"/>
              <a:t>material and/or for </a:t>
            </a:r>
            <a:r>
              <a:rPr lang="en-US" sz="2800" i="1" dirty="0" smtClean="0"/>
              <a:t>sabotage; </a:t>
            </a:r>
            <a:r>
              <a:rPr lang="en-US" sz="2800" dirty="0" smtClean="0"/>
              <a:t>and</a:t>
            </a:r>
          </a:p>
          <a:p>
            <a:pPr lvl="1">
              <a:lnSpc>
                <a:spcPct val="100000"/>
              </a:lnSpc>
              <a:spcBef>
                <a:spcPts val="0"/>
              </a:spcBef>
            </a:pPr>
            <a:r>
              <a:rPr lang="en-US" sz="2800" dirty="0" smtClean="0"/>
              <a:t>(</a:t>
            </a:r>
            <a:r>
              <a:rPr lang="en-US" sz="2800" dirty="0"/>
              <a:t>b) To provide information and technical assistance in support of rapid and comprehensive </a:t>
            </a:r>
            <a:r>
              <a:rPr lang="en-US" sz="2800" dirty="0" smtClean="0"/>
              <a:t>measures by </a:t>
            </a:r>
            <a:r>
              <a:rPr lang="en-US" sz="2800" dirty="0"/>
              <a:t>the State to locate and recover missing nuclear material and to cooperate with safety </a:t>
            </a:r>
            <a:r>
              <a:rPr lang="en-US" sz="2800" dirty="0" smtClean="0"/>
              <a:t>authorities in </a:t>
            </a:r>
            <a:r>
              <a:rPr lang="en-US" sz="2800" dirty="0"/>
              <a:t>minimizing the radiological consequences </a:t>
            </a:r>
            <a:r>
              <a:rPr lang="en-US" sz="2800" i="1" dirty="0"/>
              <a:t>of </a:t>
            </a:r>
            <a:r>
              <a:rPr lang="en-US" sz="2800" i="1" dirty="0" smtClean="0"/>
              <a:t>sabotage.</a:t>
            </a:r>
            <a:endParaRPr lang="en-US" sz="2800" i="1" dirty="0"/>
          </a:p>
        </p:txBody>
      </p:sp>
    </p:spTree>
    <p:extLst>
      <p:ext uri="{BB962C8B-B14F-4D97-AF65-F5344CB8AC3E}">
        <p14:creationId xmlns:p14="http://schemas.microsoft.com/office/powerpoint/2010/main" val="25773398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IAEA: Domestic Safeguards</a:t>
            </a:r>
            <a:endParaRPr lang="en-US" dirty="0"/>
          </a:p>
        </p:txBody>
      </p:sp>
      <p:sp>
        <p:nvSpPr>
          <p:cNvPr id="4" name="Content Placeholder 3"/>
          <p:cNvSpPr>
            <a:spLocks noGrp="1"/>
          </p:cNvSpPr>
          <p:nvPr>
            <p:ph idx="1"/>
          </p:nvPr>
        </p:nvSpPr>
        <p:spPr/>
        <p:txBody>
          <a:bodyPr/>
          <a:lstStyle/>
          <a:p>
            <a:r>
              <a:rPr lang="en-US" dirty="0" smtClean="0"/>
              <a:t>3.2</a:t>
            </a:r>
            <a:r>
              <a:rPr lang="en-US" dirty="0"/>
              <a:t>. The objectives of the International Atomic Energy Agency (Agency) are:</a:t>
            </a:r>
          </a:p>
          <a:p>
            <a:pPr lvl="1"/>
            <a:r>
              <a:rPr lang="en-US" dirty="0"/>
              <a:t>(a) To provide a set of recommendations on requirements for the physical protection of </a:t>
            </a:r>
            <a:r>
              <a:rPr lang="en-US" dirty="0" smtClean="0"/>
              <a:t>nuclear material </a:t>
            </a:r>
            <a:r>
              <a:rPr lang="en-US" dirty="0"/>
              <a:t>in use and storage and during </a:t>
            </a:r>
            <a:r>
              <a:rPr lang="en-US" i="1" dirty="0"/>
              <a:t>transport </a:t>
            </a:r>
            <a:r>
              <a:rPr lang="en-US" dirty="0"/>
              <a:t>and of nuclear facilities. The </a:t>
            </a:r>
            <a:r>
              <a:rPr lang="en-US" dirty="0" smtClean="0"/>
              <a:t>recommendations are </a:t>
            </a:r>
            <a:r>
              <a:rPr lang="en-US" dirty="0"/>
              <a:t>provided for consideration by the competent authorities in the States. Such </a:t>
            </a:r>
            <a:r>
              <a:rPr lang="en-US" dirty="0" smtClean="0"/>
              <a:t>recommendations provide </a:t>
            </a:r>
            <a:r>
              <a:rPr lang="en-US" dirty="0"/>
              <a:t>guidance but are not mandatory upon a State and do not infringe the sovereign rights </a:t>
            </a:r>
            <a:r>
              <a:rPr lang="en-US" dirty="0" smtClean="0"/>
              <a:t>of States</a:t>
            </a:r>
            <a:r>
              <a:rPr lang="en-US" dirty="0"/>
              <a:t>; and</a:t>
            </a:r>
          </a:p>
          <a:p>
            <a:pPr lvl="1"/>
            <a:r>
              <a:rPr lang="en-US" dirty="0"/>
              <a:t>(b) To be in a position to give advice to States' authorities in respect of their physical </a:t>
            </a:r>
            <a:r>
              <a:rPr lang="en-US" dirty="0" smtClean="0"/>
              <a:t>protection systems </a:t>
            </a:r>
            <a:r>
              <a:rPr lang="en-US" dirty="0"/>
              <a:t>at the request of the State. The intensity and the form of assistance required are, however</a:t>
            </a:r>
            <a:r>
              <a:rPr lang="en-US" dirty="0" smtClean="0"/>
              <a:t>, matters </a:t>
            </a:r>
            <a:r>
              <a:rPr lang="en-US" dirty="0"/>
              <a:t>to be agreed upon between the State and the Agency</a:t>
            </a:r>
            <a:r>
              <a:rPr lang="en-US" dirty="0" smtClean="0"/>
              <a:t>. </a:t>
            </a:r>
          </a:p>
          <a:p>
            <a:r>
              <a:rPr lang="en-US" b="1" i="1" dirty="0" smtClean="0"/>
              <a:t>It </a:t>
            </a:r>
            <a:r>
              <a:rPr lang="en-US" b="1" i="1" dirty="0"/>
              <a:t>should be noted that the Agency has no responsibility either for the provision of a State's </a:t>
            </a:r>
            <a:r>
              <a:rPr lang="en-US" b="1" i="1" dirty="0" smtClean="0"/>
              <a:t>physical protection </a:t>
            </a:r>
            <a:r>
              <a:rPr lang="en-US" b="1" i="1" dirty="0"/>
              <a:t>system or for the supervision, control or implementation of such a system. Assistance by </a:t>
            </a:r>
            <a:r>
              <a:rPr lang="en-US" b="1" i="1" dirty="0" smtClean="0"/>
              <a:t>the Agency </a:t>
            </a:r>
            <a:r>
              <a:rPr lang="en-US" b="1" i="1" dirty="0"/>
              <a:t>will be provided only when so requested by the State.</a:t>
            </a:r>
          </a:p>
        </p:txBody>
      </p:sp>
    </p:spTree>
    <p:extLst>
      <p:ext uri="{BB962C8B-B14F-4D97-AF65-F5344CB8AC3E}">
        <p14:creationId xmlns:p14="http://schemas.microsoft.com/office/powerpoint/2010/main" val="39319728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NRC: Domestic Safeguards</a:t>
            </a:r>
            <a:endParaRPr lang="en-US" dirty="0"/>
          </a:p>
        </p:txBody>
      </p:sp>
      <p:sp>
        <p:nvSpPr>
          <p:cNvPr id="4" name="Content Placeholder 3"/>
          <p:cNvSpPr>
            <a:spLocks noGrp="1"/>
          </p:cNvSpPr>
          <p:nvPr>
            <p:ph idx="1"/>
          </p:nvPr>
        </p:nvSpPr>
        <p:spPr/>
        <p:txBody>
          <a:bodyPr/>
          <a:lstStyle/>
          <a:p>
            <a:r>
              <a:rPr lang="en-US" dirty="0"/>
              <a:t>The NRC's domestic safeguards program is aimed at ensuring that special nuclear material within the United States is not stolen or otherwise diverted from civilian facilities for possible use in clandestine fissile explosives and does not pose an unreasonable risk owing to radiological sabotage. The users of the special nuclear and certain quantities of byproduct material apply safeguards to protect against sabotage, theft, and diversion, </a:t>
            </a:r>
            <a:r>
              <a:rPr lang="en-US" dirty="0" smtClean="0"/>
              <a:t>including</a:t>
            </a:r>
          </a:p>
          <a:p>
            <a:pPr lvl="1"/>
            <a:r>
              <a:rPr lang="en-US" dirty="0">
                <a:solidFill>
                  <a:srgbClr val="FF0000"/>
                </a:solidFill>
                <a:hlinkClick r:id="rId3"/>
              </a:rPr>
              <a:t>Physical protection</a:t>
            </a:r>
            <a:r>
              <a:rPr lang="en-US" dirty="0">
                <a:solidFill>
                  <a:srgbClr val="FF0000"/>
                </a:solidFill>
              </a:rPr>
              <a:t> of facilities and/or special nuclear material at both fixed sites and during transportation and </a:t>
            </a:r>
          </a:p>
          <a:p>
            <a:pPr lvl="1"/>
            <a:r>
              <a:rPr lang="en-US" dirty="0">
                <a:solidFill>
                  <a:srgbClr val="FF0000"/>
                </a:solidFill>
                <a:hlinkClick r:id="rId4"/>
              </a:rPr>
              <a:t>Material control and accounting</a:t>
            </a:r>
            <a:r>
              <a:rPr lang="en-US" dirty="0">
                <a:solidFill>
                  <a:srgbClr val="FF0000"/>
                </a:solidFill>
              </a:rPr>
              <a:t> for special nuclear material</a:t>
            </a:r>
            <a:r>
              <a:rPr lang="en-US" dirty="0" smtClean="0">
                <a:solidFill>
                  <a:srgbClr val="FF0000"/>
                </a:solidFill>
              </a:rPr>
              <a:t>.</a:t>
            </a:r>
          </a:p>
          <a:p>
            <a:r>
              <a:rPr lang="en-US" dirty="0"/>
              <a:t>In order to determine how much physical protection is enough, the NRC has a </a:t>
            </a:r>
            <a:r>
              <a:rPr lang="en-US" dirty="0">
                <a:hlinkClick r:id="rId5"/>
              </a:rPr>
              <a:t>threat assessment</a:t>
            </a:r>
            <a:r>
              <a:rPr lang="en-US" dirty="0"/>
              <a:t> program to maintain awareness of the capabilities of potential adversaries and threats to facilities, material, and activities</a:t>
            </a:r>
            <a:r>
              <a:rPr lang="en-US" dirty="0" smtClean="0"/>
              <a:t>.</a:t>
            </a:r>
          </a:p>
          <a:p>
            <a:endParaRPr lang="en-US" dirty="0"/>
          </a:p>
          <a:p>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NRC Domestic Safeguards</a:t>
            </a:r>
            <a:br>
              <a:rPr lang="en-US" dirty="0" smtClean="0"/>
            </a:br>
            <a:r>
              <a:rPr lang="en-US" dirty="0" smtClean="0"/>
              <a:t>(10CFR1 Parts 1-199)</a:t>
            </a:r>
            <a:endParaRPr lang="en-US" dirty="0"/>
          </a:p>
        </p:txBody>
      </p:sp>
      <p:sp>
        <p:nvSpPr>
          <p:cNvPr id="4" name="Content Placeholder 3"/>
          <p:cNvSpPr>
            <a:spLocks noGrp="1"/>
          </p:cNvSpPr>
          <p:nvPr>
            <p:ph idx="1"/>
          </p:nvPr>
        </p:nvSpPr>
        <p:spPr/>
        <p:txBody>
          <a:bodyPr/>
          <a:lstStyle/>
          <a:p>
            <a:pPr>
              <a:spcBef>
                <a:spcPts val="0"/>
              </a:spcBef>
            </a:pPr>
            <a:r>
              <a:rPr lang="en-US" dirty="0" smtClean="0"/>
              <a:t>Physical Protection</a:t>
            </a:r>
          </a:p>
          <a:p>
            <a:pPr lvl="1">
              <a:spcBef>
                <a:spcPts val="0"/>
              </a:spcBef>
            </a:pPr>
            <a:r>
              <a:rPr lang="en-US" dirty="0" err="1" smtClean="0"/>
              <a:t>NUREG</a:t>
            </a:r>
            <a:r>
              <a:rPr lang="en-US" dirty="0" smtClean="0"/>
              <a:t>/BR-0252 Users Guide to Physical Protection Documents</a:t>
            </a:r>
          </a:p>
          <a:p>
            <a:pPr lvl="1">
              <a:spcBef>
                <a:spcPts val="0"/>
              </a:spcBef>
            </a:pPr>
            <a:r>
              <a:rPr lang="en-US" dirty="0" smtClean="0"/>
              <a:t>NUREG-0908 Acceptance Criteria for the Evaluation of Power Reactor Security Plans</a:t>
            </a:r>
          </a:p>
          <a:p>
            <a:pPr lvl="1">
              <a:spcBef>
                <a:spcPts val="0"/>
              </a:spcBef>
            </a:pPr>
            <a:r>
              <a:rPr lang="en-US" dirty="0" smtClean="0"/>
              <a:t>NUREG-1322 Acceptance Criteria for the Evaluation of Category I Fuel Cycle Facility Physical Security Plans</a:t>
            </a:r>
          </a:p>
          <a:p>
            <a:pPr lvl="1">
              <a:spcBef>
                <a:spcPts val="0"/>
              </a:spcBef>
            </a:pPr>
            <a:r>
              <a:rPr lang="en-US" dirty="0" smtClean="0"/>
              <a:t>NUREG-1619 Standard Review Plan for Physical Protection Plans for the Independent Storage of Spent Fuel and High-Level Radioactive Waste</a:t>
            </a:r>
          </a:p>
          <a:p>
            <a:pPr>
              <a:spcBef>
                <a:spcPts val="0"/>
              </a:spcBef>
            </a:pPr>
            <a:r>
              <a:rPr lang="en-US" dirty="0" smtClean="0"/>
              <a:t>Material Control &amp; Accounting</a:t>
            </a:r>
          </a:p>
          <a:p>
            <a:pPr lvl="1">
              <a:spcBef>
                <a:spcPts val="0"/>
              </a:spcBef>
            </a:pPr>
            <a:r>
              <a:rPr lang="en-US" dirty="0" smtClean="0"/>
              <a:t>NUREG-1280 Category I </a:t>
            </a:r>
            <a:r>
              <a:rPr lang="en-US" dirty="0" err="1" smtClean="0"/>
              <a:t>SNM</a:t>
            </a:r>
            <a:r>
              <a:rPr lang="en-US" dirty="0" smtClean="0"/>
              <a:t>—Standard Format and Content Acceptance Criteria for the Material Control and Accounting Reform Amendment</a:t>
            </a:r>
          </a:p>
          <a:p>
            <a:pPr lvl="1">
              <a:spcBef>
                <a:spcPts val="0"/>
              </a:spcBef>
            </a:pPr>
            <a:r>
              <a:rPr lang="en-US" dirty="0" smtClean="0"/>
              <a:t>NUREG-1065 Category III </a:t>
            </a:r>
            <a:r>
              <a:rPr lang="en-US" dirty="0" err="1" smtClean="0"/>
              <a:t>SNM</a:t>
            </a:r>
            <a:r>
              <a:rPr lang="en-US" dirty="0" smtClean="0"/>
              <a:t>—Acceptable Standard Format and Content for the Fundamental Nuclear Material Control Plan Required for </a:t>
            </a:r>
            <a:r>
              <a:rPr lang="en-US" dirty="0" err="1" smtClean="0"/>
              <a:t>LEU</a:t>
            </a:r>
            <a:r>
              <a:rPr lang="en-US" dirty="0" smtClean="0"/>
              <a:t> facilities</a:t>
            </a:r>
          </a:p>
          <a:p>
            <a:pPr lvl="1">
              <a:spcBef>
                <a:spcPts val="0"/>
              </a:spcBef>
            </a:pPr>
            <a:r>
              <a:rPr lang="en-US" dirty="0" smtClean="0"/>
              <a:t>ANSI N15.8-2009 Methods of Nuclear Material Control – Material Control Systems – </a:t>
            </a:r>
            <a:r>
              <a:rPr lang="en-US" dirty="0" err="1" smtClean="0"/>
              <a:t>SNM</a:t>
            </a:r>
            <a:r>
              <a:rPr lang="en-US" dirty="0" smtClean="0"/>
              <a:t> Control and Accounting Systems for Nuclear Power Plants</a:t>
            </a:r>
          </a:p>
          <a:p>
            <a:pPr>
              <a:spcBef>
                <a:spcPts val="0"/>
              </a:spcBef>
            </a:pPr>
            <a:r>
              <a:rPr lang="en-US" dirty="0" smtClean="0"/>
              <a:t>Cyber Security</a:t>
            </a:r>
          </a:p>
          <a:p>
            <a:pPr lvl="1">
              <a:spcBef>
                <a:spcPts val="0"/>
              </a:spcBef>
            </a:pPr>
            <a:r>
              <a:rPr lang="en-US" dirty="0" smtClean="0"/>
              <a:t>US NRC Regulatory Guide 5.71 Cyber Security Programs for Nuclear Facilities</a:t>
            </a:r>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NRC Domestic Safeguards</a:t>
            </a:r>
            <a:br>
              <a:rPr lang="en-US" dirty="0" smtClean="0"/>
            </a:br>
            <a:r>
              <a:rPr lang="en-US" dirty="0" smtClean="0"/>
              <a:t>(10CFR1 Parts 1-199)</a:t>
            </a:r>
            <a:endParaRPr lang="en-US" dirty="0"/>
          </a:p>
        </p:txBody>
      </p:sp>
      <p:sp>
        <p:nvSpPr>
          <p:cNvPr id="4" name="Content Placeholder 3"/>
          <p:cNvSpPr>
            <a:spLocks noGrp="1"/>
          </p:cNvSpPr>
          <p:nvPr>
            <p:ph idx="1"/>
          </p:nvPr>
        </p:nvSpPr>
        <p:spPr/>
        <p:txBody>
          <a:bodyPr/>
          <a:lstStyle/>
          <a:p>
            <a:r>
              <a:rPr lang="en-US" b="1" dirty="0"/>
              <a:t>NRC's regulations</a:t>
            </a:r>
            <a:r>
              <a:rPr lang="en-US" dirty="0"/>
              <a:t> are found in Chapter I of Title 10, "Energy," of the </a:t>
            </a:r>
            <a:r>
              <a:rPr lang="en-US" i="1" dirty="0"/>
              <a:t>Code of Federal Regulations</a:t>
            </a:r>
            <a:r>
              <a:rPr lang="en-US" dirty="0"/>
              <a:t> </a:t>
            </a:r>
            <a:r>
              <a:rPr lang="en-US" dirty="0">
                <a:hlinkClick r:id="rId3"/>
              </a:rPr>
              <a:t>(CFR)</a:t>
            </a:r>
            <a:r>
              <a:rPr lang="en-US" dirty="0"/>
              <a:t>. Chapter I is divided into Parts 1 through 199. The following regulations are most applicable to safeguards:</a:t>
            </a:r>
          </a:p>
          <a:p>
            <a:pPr lvl="1"/>
            <a:r>
              <a:rPr lang="en-US" dirty="0">
                <a:hlinkClick r:id="rId4"/>
              </a:rPr>
              <a:t>Part 11</a:t>
            </a:r>
            <a:r>
              <a:rPr lang="en-US" dirty="0"/>
              <a:t> - Criteria and Procedures for Determining Eligibility for Access to or Control Over Special Nuclear Material</a:t>
            </a:r>
          </a:p>
          <a:p>
            <a:pPr lvl="1"/>
            <a:r>
              <a:rPr lang="en-US" dirty="0">
                <a:hlinkClick r:id="rId5"/>
              </a:rPr>
              <a:t>Part 25</a:t>
            </a:r>
            <a:r>
              <a:rPr lang="en-US" dirty="0"/>
              <a:t> - Access Authorization for Licensee Personnel</a:t>
            </a:r>
          </a:p>
          <a:p>
            <a:pPr lvl="1"/>
            <a:r>
              <a:rPr lang="en-US" dirty="0">
                <a:hlinkClick r:id="rId6"/>
              </a:rPr>
              <a:t>Part 26</a:t>
            </a:r>
            <a:r>
              <a:rPr lang="en-US" dirty="0"/>
              <a:t> - Fitness for Duty</a:t>
            </a:r>
          </a:p>
          <a:p>
            <a:pPr lvl="1"/>
            <a:r>
              <a:rPr lang="en-US" dirty="0">
                <a:hlinkClick r:id="rId7"/>
              </a:rPr>
              <a:t>Part 37</a:t>
            </a:r>
            <a:r>
              <a:rPr lang="en-US" dirty="0"/>
              <a:t> - Physical Protection of Category 1 and Category 2 Quantities of Radioactive Material</a:t>
            </a:r>
          </a:p>
          <a:p>
            <a:pPr lvl="1"/>
            <a:r>
              <a:rPr lang="en-US" dirty="0">
                <a:hlinkClick r:id="rId8"/>
              </a:rPr>
              <a:t>Part 70.51</a:t>
            </a:r>
            <a:r>
              <a:rPr lang="en-US" dirty="0"/>
              <a:t> - Material balance, inventory, and records requirements</a:t>
            </a:r>
          </a:p>
          <a:p>
            <a:pPr lvl="1"/>
            <a:r>
              <a:rPr lang="en-US" dirty="0">
                <a:hlinkClick r:id="rId9"/>
              </a:rPr>
              <a:t>Part 73</a:t>
            </a:r>
            <a:r>
              <a:rPr lang="en-US" dirty="0"/>
              <a:t> - Physical Protection of Plants and Materials</a:t>
            </a:r>
          </a:p>
          <a:p>
            <a:pPr lvl="1"/>
            <a:r>
              <a:rPr lang="en-US" dirty="0">
                <a:hlinkClick r:id="rId10"/>
              </a:rPr>
              <a:t>Part 74</a:t>
            </a:r>
            <a:r>
              <a:rPr lang="en-US" dirty="0"/>
              <a:t> - Material Control and Accounting of Special Nuclear Material</a:t>
            </a:r>
          </a:p>
          <a:p>
            <a:pPr lvl="1"/>
            <a:r>
              <a:rPr lang="en-US" dirty="0">
                <a:hlinkClick r:id="rId11"/>
              </a:rPr>
              <a:t>Part 76</a:t>
            </a:r>
            <a:r>
              <a:rPr lang="en-US" dirty="0"/>
              <a:t> - Certification of Gaseous Diffusion Plants</a:t>
            </a:r>
          </a:p>
          <a:p>
            <a:pPr lvl="1"/>
            <a:r>
              <a:rPr lang="en-US" dirty="0">
                <a:hlinkClick r:id="rId12"/>
              </a:rPr>
              <a:t>Part 95</a:t>
            </a:r>
            <a:r>
              <a:rPr lang="en-US" dirty="0"/>
              <a:t> - Facility Security Clearance and Safeguards of National Security Information and Restricted </a:t>
            </a:r>
            <a:r>
              <a:rPr lang="en-US" dirty="0" smtClean="0"/>
              <a:t>Data</a:t>
            </a:r>
            <a:endParaRPr lang="en-US" dirty="0"/>
          </a:p>
        </p:txBody>
      </p:sp>
    </p:spTree>
    <p:extLst>
      <p:ext uri="{BB962C8B-B14F-4D97-AF65-F5344CB8AC3E}">
        <p14:creationId xmlns:p14="http://schemas.microsoft.com/office/powerpoint/2010/main" val="34026702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9 GTRI_SAFEGUARDS_LECTURE_1_Page_10.jpg"/>
          <p:cNvPicPr>
            <a:picLocks noGrp="1" noChangeAspect="1"/>
          </p:cNvPicPr>
          <p:nvPr isPhoto="1"/>
        </p:nvPicPr>
        <p:blipFill rotWithShape="1">
          <a:blip r:embed="rId3" cstate="print">
            <a:lum/>
          </a:blip>
          <a:srcRect l="17015" t="59909" r="5295" b="6867"/>
          <a:stretch/>
        </p:blipFill>
        <p:spPr>
          <a:xfrm>
            <a:off x="76200" y="3352800"/>
            <a:ext cx="9031410" cy="2984292"/>
          </a:xfrm>
          <a:prstGeom prst="rect">
            <a:avLst/>
          </a:prstGeom>
          <a:noFill/>
          <a:ln>
            <a:noFill/>
          </a:ln>
        </p:spPr>
      </p:pic>
      <p:sp>
        <p:nvSpPr>
          <p:cNvPr id="3" name="Title 2"/>
          <p:cNvSpPr>
            <a:spLocks noGrp="1"/>
          </p:cNvSpPr>
          <p:nvPr>
            <p:ph type="title"/>
          </p:nvPr>
        </p:nvSpPr>
        <p:spPr/>
        <p:txBody>
          <a:bodyPr>
            <a:normAutofit fontScale="90000"/>
          </a:bodyPr>
          <a:lstStyle/>
          <a:p>
            <a:r>
              <a:rPr lang="en-US" dirty="0" smtClean="0"/>
              <a:t>Key Challenges for Domestic Safeguards</a:t>
            </a:r>
            <a:endParaRPr lang="en-US" dirty="0"/>
          </a:p>
        </p:txBody>
      </p:sp>
      <p:sp>
        <p:nvSpPr>
          <p:cNvPr id="4" name="Content Placeholder 3"/>
          <p:cNvSpPr>
            <a:spLocks noGrp="1"/>
          </p:cNvSpPr>
          <p:nvPr>
            <p:ph idx="1"/>
          </p:nvPr>
        </p:nvSpPr>
        <p:spPr/>
        <p:txBody>
          <a:bodyPr/>
          <a:lstStyle/>
          <a:p>
            <a:r>
              <a:rPr lang="en-US" b="1" dirty="0" smtClean="0"/>
              <a:t>Detecting and Identifying the Threat?  Who are they?</a:t>
            </a:r>
          </a:p>
          <a:p>
            <a:r>
              <a:rPr lang="en-US" b="1" dirty="0" smtClean="0"/>
              <a:t>Why are insiders the most commonly encountered threat?</a:t>
            </a:r>
          </a:p>
          <a:p>
            <a:r>
              <a:rPr lang="en-US" b="1" dirty="0" smtClean="0"/>
              <a:t>Which protection systems are more or less important?</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Physical Protection</a:t>
            </a:r>
            <a:endParaRPr lang="en-US" dirty="0"/>
          </a:p>
        </p:txBody>
      </p:sp>
      <p:sp>
        <p:nvSpPr>
          <p:cNvPr id="4" name="Content Placeholder 3"/>
          <p:cNvSpPr>
            <a:spLocks noGrp="1"/>
          </p:cNvSpPr>
          <p:nvPr>
            <p:ph idx="1"/>
          </p:nvPr>
        </p:nvSpPr>
        <p:spPr/>
        <p:txBody>
          <a:bodyPr/>
          <a:lstStyle/>
          <a:p>
            <a:r>
              <a:rPr lang="en-US" dirty="0" smtClean="0"/>
              <a:t>What is a physical protection system (PPS)?</a:t>
            </a:r>
          </a:p>
          <a:p>
            <a:endParaRPr lang="en-US" dirty="0"/>
          </a:p>
          <a:p>
            <a:r>
              <a:rPr lang="en-US" dirty="0" smtClean="0"/>
              <a:t>What are the three parts of any PPS?</a:t>
            </a:r>
          </a:p>
          <a:p>
            <a:endParaRPr lang="en-US" dirty="0"/>
          </a:p>
          <a:p>
            <a:r>
              <a:rPr lang="en-US" dirty="0" smtClean="0"/>
              <a:t>What are some of the components / descriptors of each of the three parts of the PPS?</a:t>
            </a:r>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9 GTRI_SAFEGUARDS_LECTURE_1_Page_12.jpg"/>
          <p:cNvPicPr>
            <a:picLocks noGrp="1" noChangeAspect="1"/>
          </p:cNvPicPr>
          <p:nvPr isPhoto="1"/>
        </p:nvPicPr>
        <p:blipFill rotWithShape="1">
          <a:blip r:embed="rId3" cstate="print">
            <a:lum/>
          </a:blip>
          <a:srcRect l="4712" t="18836" r="5021" b="7301"/>
          <a:stretch/>
        </p:blipFill>
        <p:spPr>
          <a:xfrm>
            <a:off x="152400" y="1219200"/>
            <a:ext cx="8798151" cy="5562600"/>
          </a:xfrm>
          <a:prstGeom prst="rect">
            <a:avLst/>
          </a:prstGeom>
          <a:noFill/>
          <a:ln>
            <a:noFill/>
          </a:ln>
        </p:spPr>
      </p:pic>
      <p:sp>
        <p:nvSpPr>
          <p:cNvPr id="3" name="Title 2"/>
          <p:cNvSpPr>
            <a:spLocks noGrp="1"/>
          </p:cNvSpPr>
          <p:nvPr>
            <p:ph type="title"/>
          </p:nvPr>
        </p:nvSpPr>
        <p:spPr/>
        <p:txBody>
          <a:bodyPr/>
          <a:lstStyle/>
          <a:p>
            <a:r>
              <a:rPr lang="en-US" dirty="0" smtClean="0"/>
              <a:t>Physical Protection Methodology</a:t>
            </a:r>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9 GTRI_SAFEGUARDS_LECTURE_1_Page_13.jpg"/>
          <p:cNvPicPr>
            <a:picLocks noGrp="1" noChangeAspect="1"/>
          </p:cNvPicPr>
          <p:nvPr isPhoto="1"/>
        </p:nvPicPr>
        <p:blipFill rotWithShape="1">
          <a:blip r:embed="rId3" cstate="print">
            <a:lum/>
          </a:blip>
          <a:srcRect l="6674" t="13546" r="5511" b="7724"/>
          <a:stretch/>
        </p:blipFill>
        <p:spPr>
          <a:xfrm>
            <a:off x="609600" y="1169353"/>
            <a:ext cx="8175173" cy="5663248"/>
          </a:xfrm>
          <a:prstGeom prst="rect">
            <a:avLst/>
          </a:prstGeom>
          <a:noFill/>
          <a:ln>
            <a:noFill/>
          </a:ln>
        </p:spPr>
      </p:pic>
      <p:sp>
        <p:nvSpPr>
          <p:cNvPr id="3" name="Title 2"/>
          <p:cNvSpPr>
            <a:spLocks noGrp="1"/>
          </p:cNvSpPr>
          <p:nvPr>
            <p:ph type="title"/>
          </p:nvPr>
        </p:nvSpPr>
        <p:spPr/>
        <p:txBody>
          <a:bodyPr/>
          <a:lstStyle/>
          <a:p>
            <a:r>
              <a:rPr lang="en-US" dirty="0" smtClean="0"/>
              <a:t>Timeline of an Attack</a:t>
            </a:r>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Material Control</a:t>
            </a:r>
            <a:endParaRPr lang="en-US" dirty="0"/>
          </a:p>
        </p:txBody>
      </p:sp>
      <p:sp>
        <p:nvSpPr>
          <p:cNvPr id="4" name="Content Placeholder 3"/>
          <p:cNvSpPr>
            <a:spLocks noGrp="1"/>
          </p:cNvSpPr>
          <p:nvPr>
            <p:ph idx="1"/>
          </p:nvPr>
        </p:nvSpPr>
        <p:spPr/>
        <p:txBody>
          <a:bodyPr/>
          <a:lstStyle/>
          <a:p>
            <a:r>
              <a:rPr lang="en-US" dirty="0" smtClean="0"/>
              <a:t>What is material control?</a:t>
            </a:r>
          </a:p>
          <a:p>
            <a:endParaRPr lang="en-US" dirty="0"/>
          </a:p>
          <a:p>
            <a:r>
              <a:rPr lang="en-US" dirty="0" smtClean="0"/>
              <a:t>Can you name some types of </a:t>
            </a:r>
            <a:r>
              <a:rPr lang="en-US" dirty="0"/>
              <a:t>(physical</a:t>
            </a:r>
            <a:r>
              <a:rPr lang="en-US" dirty="0" smtClean="0"/>
              <a:t>) controls?</a:t>
            </a:r>
          </a:p>
          <a:p>
            <a:endParaRPr lang="en-US" dirty="0"/>
          </a:p>
          <a:p>
            <a:r>
              <a:rPr lang="en-US" dirty="0" smtClean="0"/>
              <a:t>Can you name some different monitoring systems?</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Safeguards</a:t>
            </a:r>
            <a:endParaRPr lang="en-US" dirty="0"/>
          </a:p>
        </p:txBody>
      </p:sp>
      <p:sp>
        <p:nvSpPr>
          <p:cNvPr id="4" name="Content Placeholder 3"/>
          <p:cNvSpPr>
            <a:spLocks noGrp="1"/>
          </p:cNvSpPr>
          <p:nvPr>
            <p:ph idx="1"/>
          </p:nvPr>
        </p:nvSpPr>
        <p:spPr/>
        <p:txBody>
          <a:bodyPr/>
          <a:lstStyle/>
          <a:p>
            <a:r>
              <a:rPr lang="en-US" dirty="0" smtClean="0"/>
              <a:t>What are nuclear safeguards?</a:t>
            </a:r>
          </a:p>
          <a:p>
            <a:endParaRPr lang="en-US" dirty="0"/>
          </a:p>
          <a:p>
            <a:r>
              <a:rPr lang="en-US" dirty="0" smtClean="0"/>
              <a:t>What are domestic safeguards?</a:t>
            </a:r>
          </a:p>
          <a:p>
            <a:endParaRPr lang="en-US" dirty="0"/>
          </a:p>
          <a:p>
            <a:r>
              <a:rPr lang="en-US" dirty="0" smtClean="0"/>
              <a:t>What are international safeguards?</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9 GTRI_SAFEGUARDS_LECTURE_1_Page_15.jpg"/>
          <p:cNvPicPr>
            <a:picLocks noGrp="1" noChangeAspect="1"/>
          </p:cNvPicPr>
          <p:nvPr isPhoto="1"/>
        </p:nvPicPr>
        <p:blipFill rotWithShape="1">
          <a:blip r:embed="rId3" cstate="print">
            <a:lum/>
          </a:blip>
          <a:srcRect l="9945" t="17990" r="15159" b="7725"/>
          <a:stretch/>
        </p:blipFill>
        <p:spPr>
          <a:xfrm>
            <a:off x="939800" y="1233714"/>
            <a:ext cx="7289800" cy="5586725"/>
          </a:xfrm>
          <a:prstGeom prst="rect">
            <a:avLst/>
          </a:prstGeom>
          <a:noFill/>
          <a:ln>
            <a:noFill/>
          </a:ln>
        </p:spPr>
      </p:pic>
      <p:sp>
        <p:nvSpPr>
          <p:cNvPr id="3" name="Title 2"/>
          <p:cNvSpPr>
            <a:spLocks noGrp="1"/>
          </p:cNvSpPr>
          <p:nvPr>
            <p:ph type="title"/>
          </p:nvPr>
        </p:nvSpPr>
        <p:spPr/>
        <p:txBody>
          <a:bodyPr/>
          <a:lstStyle/>
          <a:p>
            <a:r>
              <a:rPr lang="en-US" dirty="0" smtClean="0"/>
              <a:t>Monitoring</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Material Accountancy</a:t>
            </a:r>
            <a:endParaRPr lang="en-US" dirty="0"/>
          </a:p>
        </p:txBody>
      </p:sp>
      <p:sp>
        <p:nvSpPr>
          <p:cNvPr id="4" name="Content Placeholder 3"/>
          <p:cNvSpPr>
            <a:spLocks noGrp="1"/>
          </p:cNvSpPr>
          <p:nvPr>
            <p:ph idx="1"/>
          </p:nvPr>
        </p:nvSpPr>
        <p:spPr/>
        <p:txBody>
          <a:bodyPr/>
          <a:lstStyle/>
          <a:p>
            <a:r>
              <a:rPr lang="en-US" dirty="0" smtClean="0"/>
              <a:t>What is material accountancy?</a:t>
            </a:r>
          </a:p>
          <a:p>
            <a:endParaRPr lang="en-US" dirty="0" smtClean="0"/>
          </a:p>
          <a:p>
            <a:r>
              <a:rPr lang="en-US" dirty="0" smtClean="0"/>
              <a:t>Can you describe a “simple approach” to material accountancy?</a:t>
            </a:r>
          </a:p>
          <a:p>
            <a:endParaRPr lang="en-US" dirty="0"/>
          </a:p>
          <a:p>
            <a:r>
              <a:rPr lang="en-US" dirty="0" smtClean="0"/>
              <a:t>Can you name and describe the two types of accounting regimes?  What are their strengths and weaknesses?</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Methods of Safeguarding Accountancy</a:t>
            </a:r>
            <a:endParaRPr lang="en-US" dirty="0"/>
          </a:p>
        </p:txBody>
      </p:sp>
      <p:sp>
        <p:nvSpPr>
          <p:cNvPr id="4" name="Content Placeholder 3"/>
          <p:cNvSpPr>
            <a:spLocks noGrp="1"/>
          </p:cNvSpPr>
          <p:nvPr>
            <p:ph idx="1"/>
          </p:nvPr>
        </p:nvSpPr>
        <p:spPr/>
        <p:txBody>
          <a:bodyPr/>
          <a:lstStyle/>
          <a:p>
            <a:r>
              <a:rPr lang="en-US" dirty="0" smtClean="0"/>
              <a:t>Safeguarding Techniques:</a:t>
            </a:r>
          </a:p>
          <a:p>
            <a:pPr lvl="1"/>
            <a:r>
              <a:rPr lang="en-US" dirty="0" smtClean="0"/>
              <a:t>Environmental sampling (ES)—international</a:t>
            </a:r>
          </a:p>
          <a:p>
            <a:pPr lvl="1"/>
            <a:r>
              <a:rPr lang="en-US" dirty="0" smtClean="0"/>
              <a:t>Containment and Surveillance (C/S)—domestic &amp; international</a:t>
            </a:r>
          </a:p>
          <a:p>
            <a:pPr lvl="1"/>
            <a:r>
              <a:rPr lang="en-US" dirty="0" smtClean="0"/>
              <a:t>Nondestructive Assay (NDA)—domestic and international</a:t>
            </a:r>
          </a:p>
          <a:p>
            <a:pPr lvl="1"/>
            <a:r>
              <a:rPr lang="en-US" dirty="0" smtClean="0"/>
              <a:t>Destructive Assay (DA)—domestic and international</a:t>
            </a:r>
          </a:p>
          <a:p>
            <a:pPr lvl="1"/>
            <a:endParaRPr lang="en-US" dirty="0"/>
          </a:p>
          <a:p>
            <a:pPr lvl="1"/>
            <a:r>
              <a:rPr lang="en-US" dirty="0" smtClean="0"/>
              <a:t>Note NDA &amp; DA are key accountancy techniques:</a:t>
            </a:r>
          </a:p>
          <a:p>
            <a:r>
              <a:rPr lang="en-US" dirty="0" smtClean="0"/>
              <a:t>Balancing the books</a:t>
            </a:r>
            <a:r>
              <a:rPr lang="is-IS" dirty="0" smtClean="0"/>
              <a:t>… ...material unaccounted for (MUF)</a:t>
            </a:r>
          </a:p>
          <a:p>
            <a:pPr lvl="1"/>
            <a:r>
              <a:rPr lang="is-IS" dirty="0" smtClean="0"/>
              <a:t>MUF = BI + I – R – EI</a:t>
            </a:r>
          </a:p>
          <a:p>
            <a:pPr lvl="2"/>
            <a:r>
              <a:rPr lang="is-IS" dirty="0" smtClean="0"/>
              <a:t>BI = beginning inventory</a:t>
            </a:r>
          </a:p>
          <a:p>
            <a:pPr lvl="2"/>
            <a:r>
              <a:rPr lang="is-IS" dirty="0" smtClean="0"/>
              <a:t>I = new inputs into a system</a:t>
            </a:r>
          </a:p>
          <a:p>
            <a:pPr lvl="2"/>
            <a:r>
              <a:rPr lang="is-IS" dirty="0" smtClean="0"/>
              <a:t>R = removals from a system</a:t>
            </a:r>
          </a:p>
          <a:p>
            <a:pPr lvl="2"/>
            <a:r>
              <a:rPr lang="is-IS" dirty="0" smtClean="0"/>
              <a:t>EI = ending inventory</a:t>
            </a:r>
          </a:p>
          <a:p>
            <a:pPr lvl="2"/>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Key Aspects of Accountancy</a:t>
            </a:r>
            <a:endParaRPr lang="en-US" dirty="0"/>
          </a:p>
        </p:txBody>
      </p:sp>
      <p:sp>
        <p:nvSpPr>
          <p:cNvPr id="4" name="Content Placeholder 3"/>
          <p:cNvSpPr>
            <a:spLocks noGrp="1"/>
          </p:cNvSpPr>
          <p:nvPr>
            <p:ph idx="1"/>
          </p:nvPr>
        </p:nvSpPr>
        <p:spPr/>
        <p:txBody>
          <a:bodyPr/>
          <a:lstStyle/>
          <a:p>
            <a:r>
              <a:rPr lang="en-US" dirty="0" smtClean="0"/>
              <a:t>Accounting practice using Generally Accepted Accounting Principles to track movement and inventory materials</a:t>
            </a:r>
          </a:p>
          <a:p>
            <a:endParaRPr lang="en-US" dirty="0" smtClean="0"/>
          </a:p>
          <a:p>
            <a:r>
              <a:rPr lang="en-US" dirty="0" smtClean="0"/>
              <a:t>What are Key Measurement Points (</a:t>
            </a:r>
            <a:r>
              <a:rPr lang="en-US" dirty="0" err="1" smtClean="0"/>
              <a:t>KMPs</a:t>
            </a:r>
            <a:r>
              <a:rPr lang="en-US" dirty="0" smtClean="0"/>
              <a:t>)?</a:t>
            </a:r>
          </a:p>
          <a:p>
            <a:endParaRPr lang="en-US" dirty="0" smtClean="0"/>
          </a:p>
          <a:p>
            <a:r>
              <a:rPr lang="en-US" dirty="0" smtClean="0"/>
              <a:t>What are Material Balance Areas (MBAs)?</a:t>
            </a:r>
          </a:p>
          <a:p>
            <a:endParaRPr lang="en-US" dirty="0" smtClean="0"/>
          </a:p>
          <a:p>
            <a:r>
              <a:rPr lang="en-US" dirty="0" smtClean="0"/>
              <a:t>Periodic inventories to determine material quantities</a:t>
            </a:r>
          </a:p>
          <a:p>
            <a:endParaRPr lang="en-US" dirty="0" smtClean="0"/>
          </a:p>
          <a:p>
            <a:r>
              <a:rPr lang="en-US" dirty="0" smtClean="0"/>
              <a:t>A measurement program using either (or both) NDA and DA techniques</a:t>
            </a:r>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99 GTRI_SAFEGUARDS_LECTURE_1_Page_19.jpg"/>
          <p:cNvPicPr>
            <a:picLocks noGrp="1" noChangeAspect="1"/>
          </p:cNvPicPr>
          <p:nvPr isPhoto="1"/>
        </p:nvPicPr>
        <p:blipFill rotWithShape="1">
          <a:blip r:embed="rId3" cstate="print">
            <a:lum/>
          </a:blip>
          <a:srcRect l="7982" t="21588" r="5838" b="9840"/>
          <a:stretch/>
        </p:blipFill>
        <p:spPr>
          <a:xfrm>
            <a:off x="228600" y="1219200"/>
            <a:ext cx="8675978" cy="5334000"/>
          </a:xfrm>
          <a:prstGeom prst="rect">
            <a:avLst/>
          </a:prstGeom>
          <a:noFill/>
          <a:ln>
            <a:noFill/>
          </a:ln>
        </p:spPr>
      </p:pic>
      <p:sp>
        <p:nvSpPr>
          <p:cNvPr id="3" name="Title 2"/>
          <p:cNvSpPr>
            <a:spLocks noGrp="1"/>
          </p:cNvSpPr>
          <p:nvPr>
            <p:ph type="title"/>
          </p:nvPr>
        </p:nvSpPr>
        <p:spPr/>
        <p:txBody>
          <a:bodyPr>
            <a:normAutofit fontScale="90000"/>
          </a:bodyPr>
          <a:lstStyle/>
          <a:p>
            <a:r>
              <a:rPr lang="en-US" dirty="0" smtClean="0"/>
              <a:t>MBA Example—Spent Fuel Reprocessing Facility</a:t>
            </a: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International Safeguards</a:t>
            </a:r>
            <a:endParaRPr lang="en-US" dirty="0"/>
          </a:p>
        </p:txBody>
      </p:sp>
      <p:sp>
        <p:nvSpPr>
          <p:cNvPr id="4" name="Content Placeholder 3"/>
          <p:cNvSpPr>
            <a:spLocks noGrp="1"/>
          </p:cNvSpPr>
          <p:nvPr>
            <p:ph idx="1"/>
          </p:nvPr>
        </p:nvSpPr>
        <p:spPr/>
        <p:txBody>
          <a:bodyPr/>
          <a:lstStyle/>
          <a:p>
            <a:r>
              <a:rPr lang="en-US" dirty="0" smtClean="0"/>
              <a:t>“…</a:t>
            </a:r>
            <a:r>
              <a:rPr lang="en-US" dirty="0"/>
              <a:t>the objective of safeguards is </a:t>
            </a:r>
            <a:r>
              <a:rPr lang="en-US" dirty="0" smtClean="0"/>
              <a:t>the timely </a:t>
            </a:r>
            <a:r>
              <a:rPr lang="en-US" dirty="0"/>
              <a:t>detection of diversion of significant quantities of </a:t>
            </a:r>
            <a:r>
              <a:rPr lang="en-US" i="1" dirty="0"/>
              <a:t>nuclear material </a:t>
            </a:r>
            <a:r>
              <a:rPr lang="en-US" dirty="0" smtClean="0"/>
              <a:t>from peaceful </a:t>
            </a:r>
            <a:r>
              <a:rPr lang="en-US" dirty="0"/>
              <a:t>nuclear activities to the manufacture of nuclear weapons or of </a:t>
            </a:r>
            <a:r>
              <a:rPr lang="en-US" dirty="0" smtClean="0"/>
              <a:t>other nuclear </a:t>
            </a:r>
            <a:r>
              <a:rPr lang="en-US" dirty="0"/>
              <a:t>explosive devices or for purposes unknown, and deterrence of </a:t>
            </a:r>
            <a:r>
              <a:rPr lang="en-US" dirty="0" smtClean="0"/>
              <a:t>such diversion </a:t>
            </a:r>
            <a:r>
              <a:rPr lang="en-US" dirty="0"/>
              <a:t>by the risk of early detection</a:t>
            </a:r>
            <a:r>
              <a:rPr lang="en-US" dirty="0" smtClean="0"/>
              <a:t>.</a:t>
            </a:r>
          </a:p>
          <a:p>
            <a:r>
              <a:rPr lang="en-US" dirty="0"/>
              <a:t>To this end the Agreement should provide for the use of </a:t>
            </a:r>
            <a:r>
              <a:rPr lang="en-US" dirty="0" smtClean="0"/>
              <a:t>material accountancy </a:t>
            </a:r>
            <a:r>
              <a:rPr lang="en-US" dirty="0"/>
              <a:t>as a safeguards measure of fundamental importance, with </a:t>
            </a:r>
            <a:r>
              <a:rPr lang="en-US" dirty="0" smtClean="0"/>
              <a:t>containment and </a:t>
            </a:r>
            <a:r>
              <a:rPr lang="en-US" dirty="0"/>
              <a:t>surveillance as important complementary measures</a:t>
            </a:r>
            <a:r>
              <a:rPr lang="en-US" dirty="0" smtClean="0"/>
              <a:t>.</a:t>
            </a:r>
          </a:p>
          <a:p>
            <a:r>
              <a:rPr lang="en-US" dirty="0"/>
              <a:t>The Agreement should provide that the technical conclusion of </a:t>
            </a:r>
            <a:r>
              <a:rPr lang="en-US" dirty="0" smtClean="0"/>
              <a:t>the Agency's </a:t>
            </a:r>
            <a:r>
              <a:rPr lang="en-US" dirty="0"/>
              <a:t>verification activities shall be a statement, in respect of each </a:t>
            </a:r>
            <a:r>
              <a:rPr lang="en-US" i="1" dirty="0" smtClean="0"/>
              <a:t>material balance </a:t>
            </a:r>
            <a:r>
              <a:rPr lang="en-US" i="1" dirty="0"/>
              <a:t>area, </a:t>
            </a:r>
            <a:r>
              <a:rPr lang="en-US" dirty="0"/>
              <a:t>of the amount of </a:t>
            </a:r>
            <a:r>
              <a:rPr lang="en-US" i="1" dirty="0"/>
              <a:t>material unaccounted for </a:t>
            </a:r>
            <a:r>
              <a:rPr lang="en-US" dirty="0"/>
              <a:t>over a specific period</a:t>
            </a:r>
            <a:r>
              <a:rPr lang="en-US" dirty="0" smtClean="0"/>
              <a:t>, giving </a:t>
            </a:r>
            <a:r>
              <a:rPr lang="en-US" dirty="0"/>
              <a:t>the limits of accuracy of the amounts stated.</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Key Definitions</a:t>
            </a:r>
            <a:endParaRPr lang="en-US" dirty="0"/>
          </a:p>
        </p:txBody>
      </p:sp>
      <p:sp>
        <p:nvSpPr>
          <p:cNvPr id="4" name="Content Placeholder 3"/>
          <p:cNvSpPr>
            <a:spLocks noGrp="1"/>
          </p:cNvSpPr>
          <p:nvPr>
            <p:ph idx="1"/>
          </p:nvPr>
        </p:nvSpPr>
        <p:spPr/>
        <p:txBody>
          <a:bodyPr/>
          <a:lstStyle/>
          <a:p>
            <a:r>
              <a:rPr lang="en-US" dirty="0" smtClean="0"/>
              <a:t>What is timeline detection?</a:t>
            </a:r>
          </a:p>
          <a:p>
            <a:pPr lvl="1"/>
            <a:r>
              <a:rPr lang="en-US" dirty="0" smtClean="0"/>
              <a:t>For metallic Pu and </a:t>
            </a:r>
            <a:r>
              <a:rPr lang="en-US" dirty="0" err="1" smtClean="0"/>
              <a:t>HEU</a:t>
            </a:r>
            <a:r>
              <a:rPr lang="en-US" dirty="0" smtClean="0"/>
              <a:t> conversion time is estimated at 7-10 days </a:t>
            </a:r>
            <a:r>
              <a:rPr lang="en-US" dirty="0" smtClean="0">
                <a:sym typeface="Wingdings" panose="05000000000000000000" pitchFamily="2" charset="2"/>
              </a:rPr>
              <a:t> </a:t>
            </a:r>
            <a:r>
              <a:rPr lang="en-US" dirty="0" smtClean="0"/>
              <a:t>IAEA detection goal is 1 month</a:t>
            </a:r>
          </a:p>
          <a:p>
            <a:pPr lvl="1"/>
            <a:r>
              <a:rPr lang="en-US" dirty="0" smtClean="0"/>
              <a:t>For pure </a:t>
            </a:r>
            <a:r>
              <a:rPr lang="en-US" dirty="0" err="1" smtClean="0"/>
              <a:t>unirradiated</a:t>
            </a:r>
            <a:r>
              <a:rPr lang="en-US" dirty="0" smtClean="0"/>
              <a:t> compounds of these materials such as oxides or nitrates conversion time is estimated at 1-3 weeks </a:t>
            </a:r>
            <a:r>
              <a:rPr lang="en-US" dirty="0" smtClean="0">
                <a:sym typeface="Wingdings" panose="05000000000000000000" pitchFamily="2" charset="2"/>
              </a:rPr>
              <a:t> IAEA detection goal is 3 months</a:t>
            </a:r>
          </a:p>
          <a:p>
            <a:pPr lvl="1"/>
            <a:r>
              <a:rPr lang="en-US" dirty="0" smtClean="0">
                <a:sym typeface="Wingdings" panose="05000000000000000000" pitchFamily="2" charset="2"/>
              </a:rPr>
              <a:t>For </a:t>
            </a:r>
            <a:r>
              <a:rPr lang="en-US" dirty="0" err="1" smtClean="0">
                <a:sym typeface="Wingdings" panose="05000000000000000000" pitchFamily="2" charset="2"/>
              </a:rPr>
              <a:t>LEU</a:t>
            </a:r>
            <a:r>
              <a:rPr lang="en-US" dirty="0" smtClean="0">
                <a:sym typeface="Wingdings" panose="05000000000000000000" pitchFamily="2" charset="2"/>
              </a:rPr>
              <a:t> conversion times is estimated as 1 year  IAEA detection goal is 1 year</a:t>
            </a:r>
            <a:endParaRPr lang="en-US" dirty="0"/>
          </a:p>
          <a:p>
            <a:r>
              <a:rPr lang="en-US" dirty="0" smtClean="0"/>
              <a:t>What is a significant quantity (</a:t>
            </a:r>
            <a:r>
              <a:rPr lang="en-US" dirty="0" err="1" smtClean="0"/>
              <a:t>SQ</a:t>
            </a:r>
            <a:r>
              <a:rPr lang="en-US" dirty="0" smtClean="0"/>
              <a:t>)?</a:t>
            </a:r>
          </a:p>
          <a:p>
            <a:pPr lvl="1"/>
            <a:r>
              <a:rPr lang="en-US" dirty="0" smtClean="0"/>
              <a:t>For Pu (&lt;80% </a:t>
            </a:r>
            <a:r>
              <a:rPr lang="en-US" baseline="30000" dirty="0" smtClean="0"/>
              <a:t>238</a:t>
            </a:r>
            <a:r>
              <a:rPr lang="en-US" dirty="0" smtClean="0"/>
              <a:t>Pu) the </a:t>
            </a:r>
            <a:r>
              <a:rPr lang="en-US" dirty="0" err="1" smtClean="0"/>
              <a:t>SQ</a:t>
            </a:r>
            <a:r>
              <a:rPr lang="en-US" dirty="0" smtClean="0"/>
              <a:t> is 8 kg</a:t>
            </a:r>
          </a:p>
          <a:p>
            <a:pPr lvl="1"/>
            <a:r>
              <a:rPr lang="en-US" dirty="0" smtClean="0"/>
              <a:t>For </a:t>
            </a:r>
            <a:r>
              <a:rPr lang="en-US" baseline="30000" dirty="0" smtClean="0"/>
              <a:t>233</a:t>
            </a:r>
            <a:r>
              <a:rPr lang="en-US" dirty="0" smtClean="0"/>
              <a:t>U the </a:t>
            </a:r>
            <a:r>
              <a:rPr lang="en-US" dirty="0" err="1" smtClean="0"/>
              <a:t>SQ</a:t>
            </a:r>
            <a:r>
              <a:rPr lang="en-US" dirty="0" smtClean="0"/>
              <a:t> is 8 kg</a:t>
            </a:r>
          </a:p>
          <a:p>
            <a:pPr lvl="1"/>
            <a:r>
              <a:rPr lang="en-US" dirty="0" smtClean="0"/>
              <a:t>For </a:t>
            </a:r>
            <a:r>
              <a:rPr lang="en-US" dirty="0" err="1" smtClean="0"/>
              <a:t>HEU</a:t>
            </a:r>
            <a:r>
              <a:rPr lang="en-US" dirty="0" smtClean="0"/>
              <a:t> the </a:t>
            </a:r>
            <a:r>
              <a:rPr lang="en-US" dirty="0" err="1" smtClean="0"/>
              <a:t>SQ</a:t>
            </a:r>
            <a:r>
              <a:rPr lang="en-US" dirty="0" smtClean="0"/>
              <a:t> is 25 kg of </a:t>
            </a:r>
            <a:r>
              <a:rPr lang="en-US" baseline="30000" dirty="0" smtClean="0"/>
              <a:t>235</a:t>
            </a:r>
            <a:r>
              <a:rPr lang="en-US" dirty="0" smtClean="0"/>
              <a:t>U</a:t>
            </a:r>
          </a:p>
          <a:p>
            <a:pPr lvl="1"/>
            <a:r>
              <a:rPr lang="en-US" dirty="0" smtClean="0"/>
              <a:t>For </a:t>
            </a:r>
            <a:r>
              <a:rPr lang="en-US" dirty="0" err="1" smtClean="0"/>
              <a:t>LEU</a:t>
            </a:r>
            <a:r>
              <a:rPr lang="en-US" dirty="0" smtClean="0"/>
              <a:t> the </a:t>
            </a:r>
            <a:r>
              <a:rPr lang="en-US" dirty="0" err="1" smtClean="0"/>
              <a:t>SQ</a:t>
            </a:r>
            <a:r>
              <a:rPr lang="en-US" dirty="0" smtClean="0"/>
              <a:t> is 75 kg of </a:t>
            </a:r>
            <a:r>
              <a:rPr lang="en-US" baseline="30000" dirty="0" smtClean="0"/>
              <a:t>235</a:t>
            </a:r>
            <a:r>
              <a:rPr lang="en-US" dirty="0" smtClean="0"/>
              <a:t>U</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916440" y="2743200"/>
            <a:ext cx="6996326" cy="3717560"/>
          </a:xfrm>
          <a:prstGeom prst="rect">
            <a:avLst/>
          </a:prstGeom>
          <a:noFill/>
          <a:ln>
            <a:noFill/>
          </a:ln>
        </p:spPr>
      </p:pic>
      <p:sp>
        <p:nvSpPr>
          <p:cNvPr id="3" name="Title 2"/>
          <p:cNvSpPr>
            <a:spLocks noGrp="1"/>
          </p:cNvSpPr>
          <p:nvPr>
            <p:ph type="title"/>
          </p:nvPr>
        </p:nvSpPr>
        <p:spPr/>
        <p:txBody>
          <a:bodyPr/>
          <a:lstStyle/>
          <a:p>
            <a:r>
              <a:rPr lang="en-US" dirty="0" smtClean="0"/>
              <a:t>Comparing Sizes</a:t>
            </a:r>
            <a:endParaRPr lang="en-US" dirty="0"/>
          </a:p>
        </p:txBody>
      </p:sp>
      <p:sp>
        <p:nvSpPr>
          <p:cNvPr id="4" name="Content Placeholder 3"/>
          <p:cNvSpPr>
            <a:spLocks noGrp="1"/>
          </p:cNvSpPr>
          <p:nvPr>
            <p:ph idx="1"/>
          </p:nvPr>
        </p:nvSpPr>
        <p:spPr/>
        <p:txBody>
          <a:bodyPr/>
          <a:lstStyle/>
          <a:p>
            <a:r>
              <a:rPr lang="en-US" dirty="0" smtClean="0"/>
              <a:t>According to the IAEA, 25 kg </a:t>
            </a:r>
            <a:r>
              <a:rPr lang="en-US" dirty="0" err="1" smtClean="0"/>
              <a:t>HEU</a:t>
            </a:r>
            <a:r>
              <a:rPr lang="en-US" dirty="0" smtClean="0"/>
              <a:t> (about the size of a large grapefruit) or 8 kg of Pu (about the size of a soda can) represent an </a:t>
            </a:r>
            <a:r>
              <a:rPr lang="en-US" dirty="0" err="1" smtClean="0"/>
              <a:t>SQ</a:t>
            </a:r>
            <a:r>
              <a:rPr lang="en-US" dirty="0" smtClean="0"/>
              <a:t> required to make a crude nuclear weapon.</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Implementation</a:t>
            </a:r>
            <a:endParaRPr lang="en-US" dirty="0"/>
          </a:p>
        </p:txBody>
      </p:sp>
      <p:sp>
        <p:nvSpPr>
          <p:cNvPr id="4" name="Content Placeholder 3"/>
          <p:cNvSpPr>
            <a:spLocks noGrp="1"/>
          </p:cNvSpPr>
          <p:nvPr>
            <p:ph idx="1"/>
          </p:nvPr>
        </p:nvSpPr>
        <p:spPr/>
        <p:txBody>
          <a:bodyPr/>
          <a:lstStyle/>
          <a:p>
            <a:r>
              <a:rPr lang="en-US" dirty="0" err="1" smtClean="0"/>
              <a:t>INFCIRC</a:t>
            </a:r>
            <a:r>
              <a:rPr lang="en-US" dirty="0" smtClean="0"/>
              <a:t>/153—The Structure &amp; Content of Agreements Between the Agency &amp; States in Connection with the NPT</a:t>
            </a:r>
          </a:p>
          <a:p>
            <a:r>
              <a:rPr lang="en-US" dirty="0" smtClean="0"/>
              <a:t>Part I, Paragraph 4: The Agreement should provide that safeguards shall be implemented in a manner designed</a:t>
            </a:r>
          </a:p>
          <a:p>
            <a:pPr lvl="1"/>
            <a:r>
              <a:rPr lang="en-US" dirty="0" smtClean="0"/>
              <a:t>To </a:t>
            </a:r>
            <a:r>
              <a:rPr lang="en-US" b="1" dirty="0" smtClean="0">
                <a:solidFill>
                  <a:srgbClr val="0070C0"/>
                </a:solidFill>
              </a:rPr>
              <a:t>avoid hampering </a:t>
            </a:r>
            <a:r>
              <a:rPr lang="en-US" dirty="0" smtClean="0"/>
              <a:t>the economic and technological development of the State… …in the field of peaceful nuclear activities, including international exchange of nuclear materials;</a:t>
            </a:r>
          </a:p>
          <a:p>
            <a:pPr lvl="1"/>
            <a:r>
              <a:rPr lang="en-US" dirty="0" smtClean="0"/>
              <a:t>To </a:t>
            </a:r>
            <a:r>
              <a:rPr lang="en-US" b="1" dirty="0" smtClean="0">
                <a:solidFill>
                  <a:srgbClr val="0070C0"/>
                </a:solidFill>
              </a:rPr>
              <a:t>avoid undue interference </a:t>
            </a:r>
            <a:r>
              <a:rPr lang="en-US" dirty="0" smtClean="0"/>
              <a:t>in the State’s peaceful nuclear activities, and in particular in the operation of facilities; and</a:t>
            </a:r>
          </a:p>
          <a:p>
            <a:pPr lvl="1"/>
            <a:r>
              <a:rPr lang="en-US" dirty="0" smtClean="0"/>
              <a:t>To be consistent with </a:t>
            </a:r>
            <a:r>
              <a:rPr lang="en-US" b="1" dirty="0" smtClean="0">
                <a:solidFill>
                  <a:srgbClr val="0070C0"/>
                </a:solidFill>
              </a:rPr>
              <a:t>prudent management practices </a:t>
            </a:r>
            <a:r>
              <a:rPr lang="en-US" dirty="0" smtClean="0"/>
              <a:t>required for the economic and safe conduct of nuclear activities</a:t>
            </a:r>
          </a:p>
          <a:p>
            <a:r>
              <a:rPr lang="en-US" dirty="0" smtClean="0"/>
              <a:t>Methods—documentation  reviews, open source data collection, IAEA member state contributions, physical inspections with on-site inspectors, unattended monitoring</a:t>
            </a: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Example: The IAEA and the UAE</a:t>
            </a:r>
            <a:endParaRPr lang="en-US" dirty="0"/>
          </a:p>
        </p:txBody>
      </p:sp>
      <p:pic>
        <p:nvPicPr>
          <p:cNvPr id="5" name="Picture 4" descr="99 GTRI_SAFEGUARDS_LECTURE_1_Page_26.jpg"/>
          <p:cNvPicPr>
            <a:picLocks noGrp="1" noChangeAspect="1"/>
          </p:cNvPicPr>
          <p:nvPr isPhoto="1"/>
        </p:nvPicPr>
        <p:blipFill rotWithShape="1">
          <a:blip r:embed="rId3" cstate="print">
            <a:lum/>
          </a:blip>
          <a:srcRect l="9348" t="18889" r="9092" b="12222"/>
          <a:stretch/>
        </p:blipFill>
        <p:spPr>
          <a:xfrm>
            <a:off x="376198" y="1219199"/>
            <a:ext cx="8539202" cy="5572953"/>
          </a:xfrm>
          <a:prstGeom prst="rect">
            <a:avLst/>
          </a:prstGeom>
          <a:noFill/>
          <a:ln>
            <a:noFill/>
          </a:ln>
        </p:spPr>
      </p:pic>
    </p:spTree>
    <p:extLst>
      <p:ext uri="{BB962C8B-B14F-4D97-AF65-F5344CB8AC3E}">
        <p14:creationId xmlns:p14="http://schemas.microsoft.com/office/powerpoint/2010/main" val="902129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Safe, Secure, and Safeguarded Nuclear Energy</a:t>
            </a:r>
            <a:endParaRPr lang="en-US" dirty="0"/>
          </a:p>
        </p:txBody>
      </p:sp>
      <p:sp>
        <p:nvSpPr>
          <p:cNvPr id="4" name="Content Placeholder 3"/>
          <p:cNvSpPr>
            <a:spLocks noGrp="1"/>
          </p:cNvSpPr>
          <p:nvPr>
            <p:ph idx="1"/>
          </p:nvPr>
        </p:nvSpPr>
        <p:spPr/>
        <p:txBody>
          <a:bodyPr/>
          <a:lstStyle/>
          <a:p>
            <a:endParaRPr lang="en-US" dirty="0" smtClean="0"/>
          </a:p>
          <a:p>
            <a:r>
              <a:rPr lang="en-US" dirty="0" smtClean="0"/>
              <a:t>What are the three major threats?</a:t>
            </a:r>
          </a:p>
          <a:p>
            <a:endParaRPr lang="en-US" dirty="0" smtClean="0"/>
          </a:p>
          <a:p>
            <a:r>
              <a:rPr lang="en-US" dirty="0" smtClean="0"/>
              <a:t>What mitigation is involved for each of the threats?</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When does Safeguards Monitoring Start/End? (UAE Example)</a:t>
            </a:r>
            <a:endParaRPr lang="en-US" dirty="0"/>
          </a:p>
        </p:txBody>
      </p:sp>
      <p:sp>
        <p:nvSpPr>
          <p:cNvPr id="4" name="Content Placeholder 3"/>
          <p:cNvSpPr>
            <a:spLocks noGrp="1"/>
          </p:cNvSpPr>
          <p:nvPr>
            <p:ph idx="1"/>
          </p:nvPr>
        </p:nvSpPr>
        <p:spPr/>
        <p:txBody>
          <a:bodyPr/>
          <a:lstStyle/>
          <a:p>
            <a:r>
              <a:rPr lang="en-US" dirty="0" smtClean="0"/>
              <a:t>Start:  When any nuclear material of a composition and purity suitable for fuel fabrication or for isotopic enrichment leaves the plant or the process stage in which it has been produced, or when such nuclear material, or any other nuclear material produced at a later stage in the nuclear fuel cycle, is imported into the UAE, the nuclear material shall become subject to the other safeguards procedures specified in this Agreement</a:t>
            </a:r>
          </a:p>
          <a:p>
            <a:endParaRPr lang="en-US" dirty="0" smtClean="0"/>
          </a:p>
          <a:p>
            <a:r>
              <a:rPr lang="en-US" dirty="0" smtClean="0"/>
              <a:t>End: Upon determination that the material has been consumed, or has been diluted in such a way that it is no longer usable for any nuclear activity relevant from the point of view of safeguards, or has become practicably irrecoverable.</a:t>
            </a:r>
          </a:p>
          <a:p>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Key Components to the State Agreement</a:t>
            </a:r>
            <a:endParaRPr lang="en-US" dirty="0"/>
          </a:p>
        </p:txBody>
      </p:sp>
      <p:sp>
        <p:nvSpPr>
          <p:cNvPr id="4" name="Content Placeholder 3"/>
          <p:cNvSpPr>
            <a:spLocks noGrp="1"/>
          </p:cNvSpPr>
          <p:nvPr>
            <p:ph idx="1"/>
          </p:nvPr>
        </p:nvSpPr>
        <p:spPr/>
        <p:txBody>
          <a:bodyPr/>
          <a:lstStyle/>
          <a:p>
            <a:r>
              <a:rPr lang="en-US" dirty="0" smtClean="0"/>
              <a:t>An inventory of all safeguarded material in country, created by the IAEA.</a:t>
            </a:r>
          </a:p>
          <a:p>
            <a:endParaRPr lang="en-US" dirty="0" smtClean="0"/>
          </a:p>
          <a:p>
            <a:r>
              <a:rPr lang="en-US" dirty="0" smtClean="0"/>
              <a:t>National system of accounting for and control of nuclear material</a:t>
            </a:r>
          </a:p>
          <a:p>
            <a:endParaRPr lang="en-US" dirty="0" smtClean="0"/>
          </a:p>
          <a:p>
            <a:r>
              <a:rPr lang="en-US" dirty="0" smtClean="0"/>
              <a:t>Design information for safeguards-related facilities must be provided to the IAEA.</a:t>
            </a:r>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Safeguarding a Nuclear Power Plant</a:t>
            </a:r>
            <a:endParaRPr lang="en-US" dirty="0"/>
          </a:p>
        </p:txBody>
      </p:sp>
      <p:sp>
        <p:nvSpPr>
          <p:cNvPr id="4" name="Content Placeholder 3"/>
          <p:cNvSpPr>
            <a:spLocks noGrp="1"/>
          </p:cNvSpPr>
          <p:nvPr>
            <p:ph idx="1"/>
          </p:nvPr>
        </p:nvSpPr>
        <p:spPr/>
        <p:txBody>
          <a:bodyPr/>
          <a:lstStyle/>
          <a:p>
            <a:r>
              <a:rPr lang="en-US" dirty="0"/>
              <a:t>Analysis to monitor diversion pathways and detect undeclared production (one assembly ~ 1 SQ)</a:t>
            </a:r>
          </a:p>
          <a:p>
            <a:r>
              <a:rPr lang="en-US" dirty="0"/>
              <a:t>Can you name some factors addressed in safeguards analysis</a:t>
            </a:r>
            <a:r>
              <a:rPr lang="en-US" dirty="0" smtClean="0"/>
              <a:t>?</a:t>
            </a:r>
          </a:p>
          <a:p>
            <a:r>
              <a:rPr lang="en-US" dirty="0" smtClean="0"/>
              <a:t> What are the two main approaches when dealing with reactor material accountancy?</a:t>
            </a:r>
          </a:p>
          <a:p>
            <a:r>
              <a:rPr lang="en-US" dirty="0" smtClean="0"/>
              <a:t> Can you name some other activities the IAEA can / will do?</a:t>
            </a:r>
          </a:p>
        </p:txBody>
      </p:sp>
      <p:pic>
        <p:nvPicPr>
          <p:cNvPr id="5" name="Picture 4"/>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1019664" y="3597340"/>
            <a:ext cx="6971145" cy="3107765"/>
          </a:xfrm>
          <a:prstGeom prst="rect">
            <a:avLst/>
          </a:prstGeom>
          <a:noFill/>
          <a:ln>
            <a:noFill/>
          </a:ln>
        </p:spPr>
      </p:pic>
    </p:spTree>
    <p:extLst>
      <p:ext uri="{BB962C8B-B14F-4D97-AF65-F5344CB8AC3E}">
        <p14:creationId xmlns:p14="http://schemas.microsoft.com/office/powerpoint/2010/main" val="10661131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IAEA Metal E-Cap Seals</a:t>
            </a:r>
            <a:endParaRPr lang="en-US" dirty="0"/>
          </a:p>
        </p:txBody>
      </p:sp>
      <p:pic>
        <p:nvPicPr>
          <p:cNvPr id="6" name="Picture 5"/>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181464" y="1296737"/>
            <a:ext cx="8480157" cy="5102725"/>
          </a:xfrm>
          <a:prstGeom prst="rect">
            <a:avLst/>
          </a:prstGeom>
          <a:noFill/>
          <a:ln>
            <a:noFill/>
          </a:ln>
        </p:spPr>
      </p:pic>
    </p:spTree>
    <p:extLst>
      <p:ext uri="{BB962C8B-B14F-4D97-AF65-F5344CB8AC3E}">
        <p14:creationId xmlns:p14="http://schemas.microsoft.com/office/powerpoint/2010/main" val="54754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Seals on an Electronics Enclosure</a:t>
            </a:r>
            <a:endParaRPr lang="en-US" dirty="0"/>
          </a:p>
        </p:txBody>
      </p:sp>
      <p:pic>
        <p:nvPicPr>
          <p:cNvPr id="4" name="Picture 3"/>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152400" y="1449019"/>
            <a:ext cx="8834439" cy="4036161"/>
          </a:xfrm>
          <a:prstGeom prst="rect">
            <a:avLst/>
          </a:prstGeom>
          <a:noFill/>
          <a:ln>
            <a:noFill/>
          </a:ln>
        </p:spPr>
      </p:pic>
    </p:spTree>
    <p:extLst>
      <p:ext uri="{BB962C8B-B14F-4D97-AF65-F5344CB8AC3E}">
        <p14:creationId xmlns:p14="http://schemas.microsoft.com/office/powerpoint/2010/main" val="13718610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Flow Monitoring</a:t>
            </a:r>
            <a:endParaRPr lang="en-US" dirty="0"/>
          </a:p>
        </p:txBody>
      </p:sp>
      <p:pic>
        <p:nvPicPr>
          <p:cNvPr id="5" name="Picture 4"/>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609599" y="1296924"/>
            <a:ext cx="7924801" cy="4797552"/>
          </a:xfrm>
          <a:prstGeom prst="rect">
            <a:avLst/>
          </a:prstGeom>
          <a:noFill/>
          <a:ln>
            <a:noFill/>
          </a:ln>
        </p:spPr>
      </p:pic>
    </p:spTree>
    <p:extLst>
      <p:ext uri="{BB962C8B-B14F-4D97-AF65-F5344CB8AC3E}">
        <p14:creationId xmlns:p14="http://schemas.microsoft.com/office/powerpoint/2010/main" val="18671145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Unattended Monitoring Systems</a:t>
            </a:r>
            <a:endParaRPr lang="en-US" dirty="0"/>
          </a:p>
        </p:txBody>
      </p:sp>
      <p:sp>
        <p:nvSpPr>
          <p:cNvPr id="4" name="Content Placeholder 3"/>
          <p:cNvSpPr>
            <a:spLocks noGrp="1"/>
          </p:cNvSpPr>
          <p:nvPr>
            <p:ph idx="1"/>
          </p:nvPr>
        </p:nvSpPr>
        <p:spPr/>
        <p:txBody>
          <a:bodyPr/>
          <a:lstStyle/>
          <a:p>
            <a:r>
              <a:rPr lang="en-US" dirty="0" smtClean="0"/>
              <a:t>What are unattended monitoring systems?</a:t>
            </a:r>
          </a:p>
          <a:p>
            <a:endParaRPr lang="en-US" dirty="0" smtClean="0"/>
          </a:p>
          <a:p>
            <a:r>
              <a:rPr lang="en-US" dirty="0" smtClean="0"/>
              <a:t>What are some of their characteristics?</a:t>
            </a:r>
          </a:p>
          <a:p>
            <a:pPr lvl="1"/>
            <a:endParaRPr lang="en-US" dirty="0"/>
          </a:p>
          <a:p>
            <a:r>
              <a:rPr lang="en-US" dirty="0" smtClean="0"/>
              <a:t>What are some of the advantages of these systems?</a:t>
            </a:r>
          </a:p>
        </p:txBody>
      </p:sp>
    </p:spTree>
    <p:extLst>
      <p:ext uri="{BB962C8B-B14F-4D97-AF65-F5344CB8AC3E}">
        <p14:creationId xmlns:p14="http://schemas.microsoft.com/office/powerpoint/2010/main" val="15848375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Unattended Monitoring System Installations (circa 2004)</a:t>
            </a:r>
            <a:endParaRPr lang="en-US" dirty="0"/>
          </a:p>
        </p:txBody>
      </p:sp>
      <p:sp>
        <p:nvSpPr>
          <p:cNvPr id="4" name="Content Placeholder 3"/>
          <p:cNvSpPr>
            <a:spLocks noGrp="1"/>
          </p:cNvSpPr>
          <p:nvPr>
            <p:ph idx="1"/>
          </p:nvPr>
        </p:nvSpPr>
        <p:spPr/>
        <p:txBody>
          <a:bodyPr/>
          <a:lstStyle/>
          <a:p>
            <a:r>
              <a:rPr lang="en-US" dirty="0" smtClean="0"/>
              <a:t>Key Requirements:</a:t>
            </a:r>
          </a:p>
          <a:p>
            <a:pPr lvl="1"/>
            <a:r>
              <a:rPr lang="en-US" dirty="0" smtClean="0"/>
              <a:t>Avoid any loss of safeguards significant data</a:t>
            </a:r>
          </a:p>
          <a:p>
            <a:pPr lvl="1"/>
            <a:r>
              <a:rPr lang="en-US" dirty="0" smtClean="0"/>
              <a:t>Assure the data is authentic</a:t>
            </a:r>
          </a:p>
          <a:p>
            <a:r>
              <a:rPr lang="en-US" dirty="0" smtClean="0"/>
              <a:t>Key Characteristics:</a:t>
            </a:r>
          </a:p>
          <a:p>
            <a:pPr lvl="1"/>
            <a:r>
              <a:rPr lang="en-US" dirty="0" smtClean="0"/>
              <a:t>Use of high reliability and/or redundant critical components</a:t>
            </a:r>
          </a:p>
          <a:p>
            <a:pPr lvl="1"/>
            <a:r>
              <a:rPr lang="en-US" dirty="0" smtClean="0"/>
              <a:t>Reduced reliance on low-reliability components</a:t>
            </a:r>
          </a:p>
          <a:p>
            <a:pPr lvl="1"/>
            <a:r>
              <a:rPr lang="en-US" dirty="0" smtClean="0"/>
              <a:t>Incorporate independent power systems</a:t>
            </a:r>
          </a:p>
          <a:p>
            <a:pPr lvl="1"/>
            <a:r>
              <a:rPr lang="en-US" dirty="0" smtClean="0"/>
              <a:t>Employ multi-layer security systems</a:t>
            </a:r>
          </a:p>
          <a:p>
            <a:r>
              <a:rPr lang="en-US" dirty="0" smtClean="0"/>
              <a:t>Snapshot (circa 2004):</a:t>
            </a:r>
          </a:p>
          <a:p>
            <a:pPr lvl="1"/>
            <a:r>
              <a:rPr lang="en-US" dirty="0" smtClean="0"/>
              <a:t>22 countries</a:t>
            </a:r>
          </a:p>
          <a:p>
            <a:pPr lvl="1"/>
            <a:r>
              <a:rPr lang="en-US" dirty="0" smtClean="0"/>
              <a:t>44 facilities</a:t>
            </a:r>
          </a:p>
          <a:p>
            <a:pPr lvl="1"/>
            <a:r>
              <a:rPr lang="en-US" dirty="0" smtClean="0"/>
              <a:t>90 systems</a:t>
            </a:r>
          </a:p>
        </p:txBody>
      </p:sp>
    </p:spTree>
    <p:extLst>
      <p:ext uri="{BB962C8B-B14F-4D97-AF65-F5344CB8AC3E}">
        <p14:creationId xmlns:p14="http://schemas.microsoft.com/office/powerpoint/2010/main" val="3105595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Safety, Security, and Safeguards by Design (3SBD)</a:t>
            </a:r>
            <a:endParaRPr lang="en-US" dirty="0"/>
          </a:p>
        </p:txBody>
      </p:sp>
      <p:sp>
        <p:nvSpPr>
          <p:cNvPr id="4" name="Content Placeholder 3"/>
          <p:cNvSpPr>
            <a:spLocks noGrp="1"/>
          </p:cNvSpPr>
          <p:nvPr>
            <p:ph idx="1"/>
          </p:nvPr>
        </p:nvSpPr>
        <p:spPr/>
        <p:txBody>
          <a:bodyPr/>
          <a:lstStyle/>
          <a:p>
            <a:r>
              <a:rPr lang="en-US" dirty="0" smtClean="0"/>
              <a:t>Approximately 20% of the IAEA’s safeguards inspections (budget) are in support of the </a:t>
            </a:r>
            <a:r>
              <a:rPr lang="en-US" dirty="0" err="1" smtClean="0"/>
              <a:t>Rokkasho</a:t>
            </a:r>
            <a:r>
              <a:rPr lang="en-US" dirty="0" smtClean="0"/>
              <a:t> and Tokai Reprocessing Plants in Japan.  </a:t>
            </a:r>
          </a:p>
          <a:p>
            <a:pPr lvl="1"/>
            <a:endParaRPr lang="en-US" dirty="0" smtClean="0"/>
          </a:p>
          <a:p>
            <a:pPr lvl="1"/>
            <a:r>
              <a:rPr lang="en-US" dirty="0" smtClean="0"/>
              <a:t>Do you think that such a large percentage of the IAEA’s effort should be focused on Japan?</a:t>
            </a:r>
          </a:p>
          <a:p>
            <a:endParaRPr lang="en-US" dirty="0" smtClean="0"/>
          </a:p>
          <a:p>
            <a:r>
              <a:rPr lang="en-US" dirty="0" smtClean="0"/>
              <a:t>What is the concept of 3SBD?</a:t>
            </a:r>
          </a:p>
        </p:txBody>
      </p:sp>
    </p:spTree>
    <p:extLst>
      <p:ext uri="{BB962C8B-B14F-4D97-AF65-F5344CB8AC3E}">
        <p14:creationId xmlns:p14="http://schemas.microsoft.com/office/powerpoint/2010/main" val="25505172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Simulation to Support 3SD and Safeguards Design: A Virtual Reprocessing Facility</a:t>
            </a:r>
            <a:endParaRPr lang="en-US" dirty="0"/>
          </a:p>
        </p:txBody>
      </p:sp>
      <p:pic>
        <p:nvPicPr>
          <p:cNvPr id="5" name="Picture 4"/>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609600" y="1220031"/>
            <a:ext cx="8092967" cy="5332338"/>
          </a:xfrm>
          <a:prstGeom prst="rect">
            <a:avLst/>
          </a:prstGeom>
          <a:noFill/>
          <a:ln>
            <a:noFill/>
          </a:ln>
        </p:spPr>
      </p:pic>
    </p:spTree>
    <p:extLst>
      <p:ext uri="{BB962C8B-B14F-4D97-AF65-F5344CB8AC3E}">
        <p14:creationId xmlns:p14="http://schemas.microsoft.com/office/powerpoint/2010/main" val="5581938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99 GTRI_SAFEGUARDS_LECTURE_1_Page_04.jpg"/>
          <p:cNvPicPr>
            <a:picLocks noGrp="1" noChangeAspect="1"/>
          </p:cNvPicPr>
          <p:nvPr isPhoto="1"/>
        </p:nvPicPr>
        <p:blipFill rotWithShape="1">
          <a:blip r:embed="rId3" cstate="print">
            <a:lum/>
          </a:blip>
          <a:srcRect l="6183" t="10794" r="5348" b="17249"/>
          <a:stretch/>
        </p:blipFill>
        <p:spPr>
          <a:xfrm>
            <a:off x="-10674" y="304800"/>
            <a:ext cx="9093573" cy="5715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Simulation to Support 3SD and Safeguards Design: Incoming Spent Fuel is Unloaded</a:t>
            </a:r>
            <a:endParaRPr lang="en-US" dirty="0"/>
          </a:p>
        </p:txBody>
      </p:sp>
      <p:pic>
        <p:nvPicPr>
          <p:cNvPr id="4" name="Picture 3"/>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230396" y="1219199"/>
            <a:ext cx="8683208" cy="5465851"/>
          </a:xfrm>
          <a:prstGeom prst="rect">
            <a:avLst/>
          </a:prstGeom>
          <a:noFill/>
          <a:ln>
            <a:noFill/>
          </a:ln>
        </p:spPr>
      </p:pic>
    </p:spTree>
    <p:extLst>
      <p:ext uri="{BB962C8B-B14F-4D97-AF65-F5344CB8AC3E}">
        <p14:creationId xmlns:p14="http://schemas.microsoft.com/office/powerpoint/2010/main" val="80071896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Simulation to Support 3SD and Safeguards Design: Fuel Chopping and Dissolution</a:t>
            </a:r>
            <a:endParaRPr lang="en-US" dirty="0"/>
          </a:p>
        </p:txBody>
      </p:sp>
      <p:pic>
        <p:nvPicPr>
          <p:cNvPr id="5" name="Picture 4"/>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838200" y="1219200"/>
            <a:ext cx="7467600" cy="5547360"/>
          </a:xfrm>
          <a:prstGeom prst="rect">
            <a:avLst/>
          </a:prstGeom>
          <a:noFill/>
          <a:ln>
            <a:noFill/>
          </a:ln>
        </p:spPr>
      </p:pic>
    </p:spTree>
    <p:extLst>
      <p:ext uri="{BB962C8B-B14F-4D97-AF65-F5344CB8AC3E}">
        <p14:creationId xmlns:p14="http://schemas.microsoft.com/office/powerpoint/2010/main" val="193145747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Another Facility Simulation: Gloveboxes</a:t>
            </a:r>
            <a:endParaRPr lang="en-US" dirty="0"/>
          </a:p>
        </p:txBody>
      </p:sp>
      <p:pic>
        <p:nvPicPr>
          <p:cNvPr id="4" name="Picture 3"/>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78092" y="1219200"/>
            <a:ext cx="8887968" cy="5486400"/>
          </a:xfrm>
          <a:prstGeom prst="rect">
            <a:avLst/>
          </a:prstGeom>
          <a:noFill/>
          <a:ln>
            <a:noFill/>
          </a:ln>
        </p:spPr>
      </p:pic>
    </p:spTree>
    <p:extLst>
      <p:ext uri="{BB962C8B-B14F-4D97-AF65-F5344CB8AC3E}">
        <p14:creationId xmlns:p14="http://schemas.microsoft.com/office/powerpoint/2010/main" val="520391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Another Facility Simulation: Gloveboxes</a:t>
            </a:r>
            <a:endParaRPr lang="en-US" dirty="0"/>
          </a:p>
        </p:txBody>
      </p:sp>
      <p:pic>
        <p:nvPicPr>
          <p:cNvPr id="5" name="Picture 4"/>
          <p:cNvPicPr>
            <a:picLocks noGrp="1" noChangeAspect="1"/>
          </p:cNvPicPr>
          <p:nvPr isPhoto="1"/>
        </p:nvPicPr>
        <p:blipFill>
          <a:blip r:embed="rId3">
            <a:extLst>
              <a:ext uri="{28A0092B-C50C-407E-A947-70E740481C1C}">
                <a14:useLocalDpi xmlns:a14="http://schemas.microsoft.com/office/drawing/2010/main" val="0"/>
              </a:ext>
            </a:extLst>
          </a:blip>
          <a:stretch>
            <a:fillRect/>
          </a:stretch>
        </p:blipFill>
        <p:spPr>
          <a:xfrm>
            <a:off x="152400" y="1220127"/>
            <a:ext cx="8763001" cy="5332145"/>
          </a:xfrm>
          <a:prstGeom prst="rect">
            <a:avLst/>
          </a:prstGeom>
          <a:noFill/>
          <a:ln>
            <a:noFill/>
          </a:ln>
        </p:spPr>
      </p:pic>
    </p:spTree>
    <p:extLst>
      <p:ext uri="{BB962C8B-B14F-4D97-AF65-F5344CB8AC3E}">
        <p14:creationId xmlns:p14="http://schemas.microsoft.com/office/powerpoint/2010/main" val="170377597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Summary</a:t>
            </a:r>
            <a:endParaRPr lang="en-US" dirty="0"/>
          </a:p>
        </p:txBody>
      </p:sp>
      <p:sp>
        <p:nvSpPr>
          <p:cNvPr id="4" name="Content Placeholder 3"/>
          <p:cNvSpPr>
            <a:spLocks noGrp="1"/>
          </p:cNvSpPr>
          <p:nvPr>
            <p:ph idx="1"/>
          </p:nvPr>
        </p:nvSpPr>
        <p:spPr/>
        <p:txBody>
          <a:bodyPr/>
          <a:lstStyle/>
          <a:p>
            <a:r>
              <a:rPr lang="en-US" sz="1800" b="1" dirty="0" smtClean="0"/>
              <a:t>Safeguards, nonproliferation, and arms control are all inherently linked activities</a:t>
            </a:r>
          </a:p>
          <a:p>
            <a:r>
              <a:rPr lang="en-US" sz="1800" b="1" dirty="0" smtClean="0"/>
              <a:t>Domestic safeguards</a:t>
            </a:r>
          </a:p>
          <a:p>
            <a:pPr lvl="1"/>
            <a:r>
              <a:rPr lang="en-US" sz="1600" b="1" dirty="0" smtClean="0"/>
              <a:t>The host supports and implements the safeguard activities</a:t>
            </a:r>
          </a:p>
          <a:p>
            <a:pPr lvl="1"/>
            <a:r>
              <a:rPr lang="en-US" sz="1600" b="1" dirty="0" smtClean="0"/>
              <a:t>Terrorism, sabotage, and insider threats are the key challenges</a:t>
            </a:r>
          </a:p>
          <a:p>
            <a:pPr lvl="1"/>
            <a:r>
              <a:rPr lang="en-US" sz="1600" b="1" dirty="0" smtClean="0"/>
              <a:t>Focus on physical protection, material control, and material </a:t>
            </a:r>
            <a:r>
              <a:rPr lang="en-US" sz="1600" b="1" dirty="0" err="1" smtClean="0"/>
              <a:t>accontancy</a:t>
            </a:r>
            <a:endParaRPr lang="en-US" sz="1600" b="1" dirty="0" smtClean="0"/>
          </a:p>
          <a:p>
            <a:r>
              <a:rPr lang="en-US" sz="1800" b="1" dirty="0" smtClean="0"/>
              <a:t>International Safeguards</a:t>
            </a:r>
          </a:p>
          <a:p>
            <a:pPr lvl="1"/>
            <a:r>
              <a:rPr lang="en-US" sz="1600" b="1" dirty="0" smtClean="0"/>
              <a:t>The IAEA implements safeguards activities</a:t>
            </a:r>
          </a:p>
          <a:p>
            <a:pPr lvl="1"/>
            <a:r>
              <a:rPr lang="en-US" sz="1600" b="1" dirty="0" smtClean="0"/>
              <a:t>The host may or may not support the safeguards activities</a:t>
            </a:r>
          </a:p>
          <a:p>
            <a:pPr lvl="1"/>
            <a:r>
              <a:rPr lang="en-US" sz="1600" b="1" dirty="0" smtClean="0"/>
              <a:t>The primary “concern” is the host nation, with immense resources and capabilities</a:t>
            </a:r>
          </a:p>
          <a:p>
            <a:pPr lvl="1"/>
            <a:r>
              <a:rPr lang="en-US" sz="1600" b="1" dirty="0" smtClean="0"/>
              <a:t>Adversarial situations can arise</a:t>
            </a:r>
          </a:p>
          <a:p>
            <a:pPr lvl="1"/>
            <a:r>
              <a:rPr lang="en-US" sz="1600" b="1" dirty="0" smtClean="0"/>
              <a:t>Strong focus on seals, cameras, unattended monitoring, and on-site inspectors</a:t>
            </a:r>
          </a:p>
          <a:p>
            <a:pPr lvl="1"/>
            <a:r>
              <a:rPr lang="en-US" sz="1600" b="1" dirty="0" smtClean="0"/>
              <a:t>MPC&amp;A plays a strong role but the challenges are very different</a:t>
            </a:r>
          </a:p>
          <a:p>
            <a:r>
              <a:rPr lang="en-US" sz="1800" b="1" dirty="0" smtClean="0"/>
              <a:t>3SD</a:t>
            </a:r>
          </a:p>
          <a:p>
            <a:pPr lvl="1"/>
            <a:r>
              <a:rPr lang="en-US" sz="1600" b="1" dirty="0" smtClean="0"/>
              <a:t>Ensure safety, security, and safeguard goals are met</a:t>
            </a:r>
          </a:p>
          <a:p>
            <a:pPr lvl="1"/>
            <a:r>
              <a:rPr lang="en-US" sz="1600" b="1" dirty="0" smtClean="0"/>
              <a:t>Reduce cost</a:t>
            </a:r>
          </a:p>
          <a:p>
            <a:pPr lvl="1"/>
            <a:r>
              <a:rPr lang="en-US" sz="1600" b="1" dirty="0" smtClean="0"/>
              <a:t>Reduce project risk</a:t>
            </a:r>
          </a:p>
        </p:txBody>
      </p:sp>
    </p:spTree>
    <p:extLst>
      <p:ext uri="{BB962C8B-B14F-4D97-AF65-F5344CB8AC3E}">
        <p14:creationId xmlns:p14="http://schemas.microsoft.com/office/powerpoint/2010/main" val="128840971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99 GTRI_SAFEGUARDS_LECTURE_1_Page_42.jpg"/>
          <p:cNvPicPr>
            <a:picLocks noGrp="1" noChangeAspect="1"/>
          </p:cNvPicPr>
          <p:nvPr isPhoto="1"/>
        </p:nvPicPr>
        <p:blipFill>
          <a:blip r:embed="rId3" cstate="print">
            <a:lum/>
          </a:blip>
          <a:stretch>
            <a:fillRect/>
          </a:stretch>
        </p:blipFill>
        <p:spPr>
          <a:xfrm>
            <a:off x="133350" y="0"/>
            <a:ext cx="8875713" cy="6858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99 GTRI_SAFEGUARDS_LECTURE_1_Page_43.jpg"/>
          <p:cNvPicPr>
            <a:picLocks noGrp="1" noChangeAspect="1"/>
          </p:cNvPicPr>
          <p:nvPr isPhoto="1"/>
        </p:nvPicPr>
        <p:blipFill>
          <a:blip r:embed="rId3" cstate="print">
            <a:lum/>
          </a:blip>
          <a:stretch>
            <a:fillRect/>
          </a:stretch>
        </p:blipFill>
        <p:spPr>
          <a:xfrm>
            <a:off x="133350" y="0"/>
            <a:ext cx="8875713" cy="6858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99 GTRI_SAFEGUARDS_LECTURE_1_Page_44.jpg"/>
          <p:cNvPicPr>
            <a:picLocks noGrp="1" noChangeAspect="1"/>
          </p:cNvPicPr>
          <p:nvPr isPhoto="1"/>
        </p:nvPicPr>
        <p:blipFill>
          <a:blip r:embed="rId3" cstate="print">
            <a:lum/>
          </a:blip>
          <a:stretch>
            <a:fillRect/>
          </a:stretch>
        </p:blipFill>
        <p:spPr>
          <a:xfrm>
            <a:off x="133350" y="0"/>
            <a:ext cx="8875713" cy="6858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99 GTRI_SAFEGUARDS_LECTURE_1_Page_45.jpg"/>
          <p:cNvPicPr>
            <a:picLocks noGrp="1" noChangeAspect="1"/>
          </p:cNvPicPr>
          <p:nvPr isPhoto="1"/>
        </p:nvPicPr>
        <p:blipFill>
          <a:blip r:embed="rId3" cstate="print">
            <a:lum/>
          </a:blip>
          <a:stretch>
            <a:fillRect/>
          </a:stretch>
        </p:blipFill>
        <p:spPr>
          <a:xfrm>
            <a:off x="133350" y="0"/>
            <a:ext cx="8875713" cy="6858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99 GTRI_SAFEGUARDS_LECTURE_1_Page_05.jpg"/>
          <p:cNvPicPr>
            <a:picLocks noGrp="1" noChangeAspect="1"/>
          </p:cNvPicPr>
          <p:nvPr isPhoto="1"/>
        </p:nvPicPr>
        <p:blipFill rotWithShape="1">
          <a:blip r:embed="rId3" cstate="print">
            <a:lum/>
          </a:blip>
          <a:srcRect l="6020" t="12487" r="5348" b="11322"/>
          <a:stretch/>
        </p:blipFill>
        <p:spPr>
          <a:xfrm>
            <a:off x="0" y="381000"/>
            <a:ext cx="9177868" cy="6096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Treaties &amp; Agreements—Arms Control &amp; Nonproliferation</a:t>
            </a:r>
            <a:endParaRPr lang="en-US" dirty="0"/>
          </a:p>
        </p:txBody>
      </p:sp>
      <p:sp>
        <p:nvSpPr>
          <p:cNvPr id="4" name="Content Placeholder 3"/>
          <p:cNvSpPr>
            <a:spLocks noGrp="1"/>
          </p:cNvSpPr>
          <p:nvPr>
            <p:ph idx="1"/>
          </p:nvPr>
        </p:nvSpPr>
        <p:spPr/>
        <p:txBody>
          <a:bodyPr/>
          <a:lstStyle/>
          <a:p>
            <a:r>
              <a:rPr lang="en-US" dirty="0" smtClean="0"/>
              <a:t>1957—Treaty of Rome (established </a:t>
            </a:r>
            <a:r>
              <a:rPr lang="en-US" dirty="0" err="1" smtClean="0"/>
              <a:t>EURATOM</a:t>
            </a:r>
            <a:r>
              <a:rPr lang="en-US" dirty="0" smtClean="0"/>
              <a:t>)</a:t>
            </a:r>
          </a:p>
          <a:p>
            <a:r>
              <a:rPr lang="en-US" dirty="0" smtClean="0"/>
              <a:t>1961—The </a:t>
            </a:r>
            <a:r>
              <a:rPr lang="en-US" dirty="0" err="1" smtClean="0"/>
              <a:t>Antartic</a:t>
            </a:r>
            <a:r>
              <a:rPr lang="en-US" dirty="0" smtClean="0"/>
              <a:t> Treaty</a:t>
            </a:r>
          </a:p>
          <a:p>
            <a:r>
              <a:rPr lang="en-US" dirty="0" smtClean="0"/>
              <a:t>1963—Hot Line Agreement (The “red” phone)</a:t>
            </a:r>
          </a:p>
          <a:p>
            <a:r>
              <a:rPr lang="en-US" dirty="0" smtClean="0"/>
              <a:t>1963—Limited Test Ban Treaty—prohibits nuclear explosions in the atmosphere, in outer space, and under water</a:t>
            </a:r>
          </a:p>
          <a:p>
            <a:r>
              <a:rPr lang="en-US" dirty="0" smtClean="0"/>
              <a:t>1964—African Nuclear Weapon Free Zone Treaty</a:t>
            </a:r>
          </a:p>
          <a:p>
            <a:r>
              <a:rPr lang="en-US" dirty="0" smtClean="0"/>
              <a:t>1967—Outer Space Treaty</a:t>
            </a:r>
          </a:p>
          <a:p>
            <a:r>
              <a:rPr lang="en-US" dirty="0" smtClean="0"/>
              <a:t>1969-72—Strategic Arms Limitation Talks (SALT)—results in ABM treaty and Interim Agreement on the Limitation of Strategic Offensive Arms</a:t>
            </a:r>
          </a:p>
          <a:p>
            <a:r>
              <a:rPr lang="en-US" dirty="0" smtClean="0"/>
              <a:t>1970—Nuclear Nonproliferation Treaty</a:t>
            </a:r>
          </a:p>
          <a:p>
            <a:r>
              <a:rPr lang="en-US" dirty="0" smtClean="0"/>
              <a:t>1971—Accidents Measures Agreement—maintain and improve safeguards, notification of unusual risks, notification of missile launch</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Treaties &amp; Agreements—Arms Control &amp; Nonproliferation</a:t>
            </a:r>
            <a:endParaRPr lang="en-US" dirty="0"/>
          </a:p>
        </p:txBody>
      </p:sp>
      <p:sp>
        <p:nvSpPr>
          <p:cNvPr id="4" name="Content Placeholder 3"/>
          <p:cNvSpPr>
            <a:spLocks noGrp="1"/>
          </p:cNvSpPr>
          <p:nvPr>
            <p:ph idx="1"/>
          </p:nvPr>
        </p:nvSpPr>
        <p:spPr/>
        <p:txBody>
          <a:bodyPr/>
          <a:lstStyle/>
          <a:p>
            <a:r>
              <a:rPr lang="en-US" dirty="0" smtClean="0"/>
              <a:t>1972—Anti-Ballistic Missile Treaty</a:t>
            </a:r>
          </a:p>
          <a:p>
            <a:r>
              <a:rPr lang="en-US" dirty="0" smtClean="0"/>
              <a:t>1972—Interim Agreement—Limitation of Strategic Offensive Arms</a:t>
            </a:r>
          </a:p>
          <a:p>
            <a:r>
              <a:rPr lang="en-US" dirty="0" smtClean="0"/>
              <a:t>1972—Seabed Arms Control </a:t>
            </a:r>
            <a:r>
              <a:rPr lang="en-US" dirty="0" err="1" smtClean="0"/>
              <a:t>Traty</a:t>
            </a:r>
            <a:endParaRPr lang="en-US" dirty="0" smtClean="0"/>
          </a:p>
          <a:p>
            <a:r>
              <a:rPr lang="en-US" dirty="0" smtClean="0"/>
              <a:t>1972-79—Strategic Arms Limitation Talks (SALT II)—resulted in START treaty</a:t>
            </a:r>
          </a:p>
          <a:p>
            <a:r>
              <a:rPr lang="en-US" dirty="0" smtClean="0"/>
              <a:t>1973—Prevention of Nuclear War Agreement</a:t>
            </a:r>
          </a:p>
          <a:p>
            <a:r>
              <a:rPr lang="en-US" dirty="0" smtClean="0"/>
              <a:t>1980—US Agreement to Apply IAEA Safeguards in the US</a:t>
            </a:r>
          </a:p>
          <a:p>
            <a:r>
              <a:rPr lang="en-US" dirty="0" smtClean="0"/>
              <a:t>1985—South Pacific Nuclear Free Zone Treaty</a:t>
            </a:r>
          </a:p>
          <a:p>
            <a:r>
              <a:rPr lang="en-US" dirty="0" smtClean="0"/>
              <a:t>1987—Missile Technology Control Regime</a:t>
            </a:r>
          </a:p>
          <a:p>
            <a:r>
              <a:rPr lang="en-US" dirty="0" smtClean="0"/>
              <a:t>1987—Convention on the Physical Protection of Nuclear Materials</a:t>
            </a:r>
          </a:p>
          <a:p>
            <a:r>
              <a:rPr lang="en-US" dirty="0" smtClean="0"/>
              <a:t>1987—Agreement to establish Nuclear Risk Reduction Centers</a:t>
            </a:r>
            <a:endParaRPr lang="en-US" dirty="0"/>
          </a:p>
        </p:txBody>
      </p:sp>
    </p:spTree>
    <p:extLst>
      <p:ext uri="{BB962C8B-B14F-4D97-AF65-F5344CB8AC3E}">
        <p14:creationId xmlns:p14="http://schemas.microsoft.com/office/powerpoint/2010/main" val="29940237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Treaties &amp; Agreements—Arms Control &amp; Nonproliferation</a:t>
            </a:r>
            <a:endParaRPr lang="en-US" dirty="0"/>
          </a:p>
        </p:txBody>
      </p:sp>
      <p:sp>
        <p:nvSpPr>
          <p:cNvPr id="4" name="Content Placeholder 3"/>
          <p:cNvSpPr>
            <a:spLocks noGrp="1"/>
          </p:cNvSpPr>
          <p:nvPr>
            <p:ph idx="1"/>
          </p:nvPr>
        </p:nvSpPr>
        <p:spPr/>
        <p:txBody>
          <a:bodyPr/>
          <a:lstStyle/>
          <a:p>
            <a:r>
              <a:rPr lang="en-US" dirty="0" smtClean="0"/>
              <a:t>1988—Ballistic Missile Launch Notification Agreement</a:t>
            </a:r>
          </a:p>
          <a:p>
            <a:r>
              <a:rPr lang="en-US" dirty="0" smtClean="0"/>
              <a:t>1988—Intermediate-Range Nuclear Forces Treaty—required destruction of ground-launched ballistic and cruise missiles with ranges between 500-5500 km</a:t>
            </a:r>
          </a:p>
          <a:p>
            <a:r>
              <a:rPr lang="en-US" dirty="0" smtClean="0"/>
              <a:t>1989—Latin American Nuclear Free Zone Treaty</a:t>
            </a:r>
          </a:p>
          <a:p>
            <a:r>
              <a:rPr lang="en-US" dirty="0" smtClean="0"/>
              <a:t>1990—Agreement between Brazil and Argentina for the Exclusively Peaceful Use of Nuclear Energy (</a:t>
            </a:r>
            <a:r>
              <a:rPr lang="en-US" dirty="0" err="1" smtClean="0"/>
              <a:t>ABACC</a:t>
            </a:r>
            <a:r>
              <a:rPr lang="en-US" dirty="0" smtClean="0"/>
              <a:t>)</a:t>
            </a:r>
          </a:p>
          <a:p>
            <a:r>
              <a:rPr lang="en-US" dirty="0" smtClean="0"/>
              <a:t>1990—Peaceful Nuclear Explosions Treaty (started in 1974)</a:t>
            </a:r>
          </a:p>
          <a:p>
            <a:r>
              <a:rPr lang="en-US" dirty="0" smtClean="0"/>
              <a:t>1990—Threshold Test Ban Treaty (150kt) (started in 1974)</a:t>
            </a:r>
          </a:p>
          <a:p>
            <a:r>
              <a:rPr lang="en-US" dirty="0" smtClean="0"/>
              <a:t>1992—Treaty on Conventional Armed Forces in Europe</a:t>
            </a:r>
          </a:p>
          <a:p>
            <a:r>
              <a:rPr lang="en-US" dirty="0" smtClean="0"/>
              <a:t>1993—Strategic Arms Reduction Treaty (START II) (did not enter into force)</a:t>
            </a:r>
          </a:p>
          <a:p>
            <a:r>
              <a:rPr lang="en-US" dirty="0" smtClean="0"/>
              <a:t>1994—Strategic Arms Reduction Treaty (START I) (signed in 1991)</a:t>
            </a:r>
          </a:p>
        </p:txBody>
      </p:sp>
    </p:spTree>
    <p:extLst>
      <p:ext uri="{BB962C8B-B14F-4D97-AF65-F5344CB8AC3E}">
        <p14:creationId xmlns:p14="http://schemas.microsoft.com/office/powerpoint/2010/main" val="5685045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Treaties &amp; Agreements—Arms Control &amp; Nonproliferation</a:t>
            </a:r>
            <a:endParaRPr lang="en-US" dirty="0"/>
          </a:p>
        </p:txBody>
      </p:sp>
      <p:sp>
        <p:nvSpPr>
          <p:cNvPr id="4" name="Content Placeholder 3"/>
          <p:cNvSpPr>
            <a:spLocks noGrp="1"/>
          </p:cNvSpPr>
          <p:nvPr>
            <p:ph idx="1"/>
          </p:nvPr>
        </p:nvSpPr>
        <p:spPr/>
        <p:txBody>
          <a:bodyPr/>
          <a:lstStyle/>
          <a:p>
            <a:r>
              <a:rPr lang="en-US" dirty="0" smtClean="0"/>
              <a:t>1997—Comprehensive Nuclear Test-Ban Treaty (not ratified by Congress)</a:t>
            </a:r>
          </a:p>
          <a:p>
            <a:r>
              <a:rPr lang="en-US" dirty="0" smtClean="0"/>
              <a:t>2000—Agreement for the Exchange of Data from Early Warning Systems and Notification of Missile Launches</a:t>
            </a:r>
          </a:p>
          <a:p>
            <a:r>
              <a:rPr lang="en-US" dirty="0" smtClean="0"/>
              <a:t>2002—Open Skies Treaty</a:t>
            </a:r>
          </a:p>
          <a:p>
            <a:r>
              <a:rPr lang="en-US" dirty="0" smtClean="0"/>
              <a:t>2003—Strategic Offensive Reductions Treaty (SORT)</a:t>
            </a:r>
            <a:endParaRPr lang="en-US" dirty="0"/>
          </a:p>
        </p:txBody>
      </p:sp>
    </p:spTree>
    <p:extLst>
      <p:ext uri="{BB962C8B-B14F-4D97-AF65-F5344CB8AC3E}">
        <p14:creationId xmlns:p14="http://schemas.microsoft.com/office/powerpoint/2010/main" val="15898895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4742</Words>
  <Application>Microsoft Office PowerPoint</Application>
  <PresentationFormat>On-screen Show (4:3)</PresentationFormat>
  <Paragraphs>452</Paragraphs>
  <Slides>48</Slides>
  <Notes>48</Notes>
  <HiddenSlides>10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Arial</vt:lpstr>
      <vt:lpstr>Calibri</vt:lpstr>
      <vt:lpstr>Courier New</vt:lpstr>
      <vt:lpstr>Wingdings</vt:lpstr>
      <vt:lpstr>Office Theme</vt:lpstr>
      <vt:lpstr>PowerPoint Presentation</vt:lpstr>
      <vt:lpstr>Safeguards</vt:lpstr>
      <vt:lpstr>Safe, Secure, and Safeguarded Nuclear Energy</vt:lpstr>
      <vt:lpstr>PowerPoint Presentation</vt:lpstr>
      <vt:lpstr>PowerPoint Presentation</vt:lpstr>
      <vt:lpstr>Treaties &amp; Agreements—Arms Control &amp; Nonproliferation</vt:lpstr>
      <vt:lpstr>Treaties &amp; Agreements—Arms Control &amp; Nonproliferation</vt:lpstr>
      <vt:lpstr>Treaties &amp; Agreements—Arms Control &amp; Nonproliferation</vt:lpstr>
      <vt:lpstr>Treaties &amp; Agreements—Arms Control &amp; Nonproliferation</vt:lpstr>
      <vt:lpstr>IAEA: Domestic Safeguards</vt:lpstr>
      <vt:lpstr>IAEA: Domestic Safeguards</vt:lpstr>
      <vt:lpstr>NRC: Domestic Safeguards</vt:lpstr>
      <vt:lpstr>NRC Domestic Safeguards (10CFR1 Parts 1-199)</vt:lpstr>
      <vt:lpstr>NRC Domestic Safeguards (10CFR1 Parts 1-199)</vt:lpstr>
      <vt:lpstr>Key Challenges for Domestic Safeguards</vt:lpstr>
      <vt:lpstr>Physical Protection</vt:lpstr>
      <vt:lpstr>Physical Protection Methodology</vt:lpstr>
      <vt:lpstr>Timeline of an Attack</vt:lpstr>
      <vt:lpstr>Material Control</vt:lpstr>
      <vt:lpstr>Monitoring</vt:lpstr>
      <vt:lpstr>Material Accountancy</vt:lpstr>
      <vt:lpstr>Methods of Safeguarding Accountancy</vt:lpstr>
      <vt:lpstr>Key Aspects of Accountancy</vt:lpstr>
      <vt:lpstr>MBA Example—Spent Fuel Reprocessing Facility</vt:lpstr>
      <vt:lpstr>International Safeguards</vt:lpstr>
      <vt:lpstr>Key Definitions</vt:lpstr>
      <vt:lpstr>Comparing Sizes</vt:lpstr>
      <vt:lpstr>Implementation</vt:lpstr>
      <vt:lpstr>Example: The IAEA and the UAE</vt:lpstr>
      <vt:lpstr>When does Safeguards Monitoring Start/End? (UAE Example)</vt:lpstr>
      <vt:lpstr>Key Components to the State Agreement</vt:lpstr>
      <vt:lpstr>Safeguarding a Nuclear Power Plant</vt:lpstr>
      <vt:lpstr>IAEA Metal E-Cap Seals</vt:lpstr>
      <vt:lpstr>Seals on an Electronics Enclosure</vt:lpstr>
      <vt:lpstr>Flow Monitoring</vt:lpstr>
      <vt:lpstr>Unattended Monitoring Systems</vt:lpstr>
      <vt:lpstr>Unattended Monitoring System Installations (circa 2004)</vt:lpstr>
      <vt:lpstr>Safety, Security, and Safeguards by Design (3SBD)</vt:lpstr>
      <vt:lpstr>Simulation to Support 3SD and Safeguards Design: A Virtual Reprocessing Facility</vt:lpstr>
      <vt:lpstr>Simulation to Support 3SD and Safeguards Design: Incoming Spent Fuel is Unloaded</vt:lpstr>
      <vt:lpstr>Simulation to Support 3SD and Safeguards Design: Fuel Chopping and Dissolution</vt:lpstr>
      <vt:lpstr>Another Facility Simulation: Gloveboxes</vt:lpstr>
      <vt:lpstr>Another Facility Simulation: Gloveboxes</vt:lpstr>
      <vt:lpstr>Summary</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2015-01-12T20:36:36Z</dcterms:created>
  <dcterms:modified xsi:type="dcterms:W3CDTF">2017-02-24T17:48:16Z</dcterms:modified>
  <cp:category/>
</cp:coreProperties>
</file>

<file path=docProps/thumbnail.jpeg>
</file>